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7"/>
  </p:notesMasterIdLst>
  <p:sldIdLst>
    <p:sldId id="257" r:id="rId2"/>
    <p:sldId id="259" r:id="rId3"/>
    <p:sldId id="735" r:id="rId4"/>
    <p:sldId id="740" r:id="rId5"/>
    <p:sldId id="650" r:id="rId6"/>
    <p:sldId id="742" r:id="rId7"/>
    <p:sldId id="782" r:id="rId8"/>
    <p:sldId id="755" r:id="rId9"/>
    <p:sldId id="651" r:id="rId10"/>
    <p:sldId id="741" r:id="rId11"/>
    <p:sldId id="769" r:id="rId12"/>
    <p:sldId id="655" r:id="rId13"/>
    <p:sldId id="770" r:id="rId14"/>
    <p:sldId id="656" r:id="rId15"/>
    <p:sldId id="771" r:id="rId16"/>
    <p:sldId id="658" r:id="rId17"/>
    <p:sldId id="772" r:id="rId18"/>
    <p:sldId id="660" r:id="rId19"/>
    <p:sldId id="773" r:id="rId20"/>
    <p:sldId id="662" r:id="rId21"/>
    <p:sldId id="774" r:id="rId22"/>
    <p:sldId id="664" r:id="rId23"/>
    <p:sldId id="775" r:id="rId24"/>
    <p:sldId id="666" r:id="rId25"/>
    <p:sldId id="776" r:id="rId26"/>
    <p:sldId id="668" r:id="rId27"/>
    <p:sldId id="777" r:id="rId28"/>
    <p:sldId id="757" r:id="rId29"/>
    <p:sldId id="778" r:id="rId30"/>
    <p:sldId id="760" r:id="rId31"/>
    <p:sldId id="779" r:id="rId32"/>
    <p:sldId id="763" r:id="rId33"/>
    <p:sldId id="780" r:id="rId34"/>
    <p:sldId id="766" r:id="rId35"/>
    <p:sldId id="781" r:id="rId3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0071A1"/>
    <a:srgbClr val="025565"/>
    <a:srgbClr val="015969"/>
    <a:srgbClr val="CCDEE1"/>
    <a:srgbClr val="3A6E31"/>
    <a:srgbClr val="E06C00"/>
    <a:srgbClr val="8DC5CB"/>
    <a:srgbClr val="2AA8B0"/>
    <a:srgbClr val="F29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92254"/>
  </p:normalViewPr>
  <p:slideViewPr>
    <p:cSldViewPr snapToObjects="1">
      <p:cViewPr varScale="1">
        <p:scale>
          <a:sx n="72" d="100"/>
          <a:sy n="72" d="100"/>
        </p:scale>
        <p:origin x="1052" y="6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Kvinna</c:v>
                </c:pt>
                <c:pt idx="1">
                  <c:v>Man</c:v>
                </c:pt>
                <c:pt idx="2">
                  <c:v>Vi är två vårdnadshavare som svarar på enkäten tillsammans</c:v>
                </c:pt>
                <c:pt idx="3">
                  <c:v>Annat</c:v>
                </c:pt>
              </c:strCache>
            </c:strRef>
          </c:cat>
          <c:val>
            <c:numRef>
              <c:f>Sheet1!$B$2:$B$5</c:f>
              <c:numCache>
                <c:formatCode>General</c:formatCode>
                <c:ptCount val="4"/>
                <c:pt idx="0">
                  <c:v>0.65</c:v>
                </c:pt>
                <c:pt idx="1">
                  <c:v>0.21428571428571419</c:v>
                </c:pt>
                <c:pt idx="2">
                  <c:v>0.1357142857142857</c:v>
                </c:pt>
                <c:pt idx="3">
                  <c:v>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Nej</c:v>
                </c:pt>
                <c:pt idx="1">
                  <c:v>Ibland</c:v>
                </c:pt>
                <c:pt idx="2">
                  <c:v>Ja</c:v>
                </c:pt>
              </c:strCache>
            </c:strRef>
          </c:cat>
          <c:val>
            <c:numRef>
              <c:f>Sheet1!$B$2:$B$4</c:f>
              <c:numCache>
                <c:formatCode>General</c:formatCode>
                <c:ptCount val="3"/>
                <c:pt idx="0">
                  <c:v>0.89610389610389607</c:v>
                </c:pt>
                <c:pt idx="1">
                  <c:v>7.1428571428571397E-2</c:v>
                </c:pt>
                <c:pt idx="2">
                  <c:v>3.2467532467532402E-2</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0.65131578947368418</c:v>
                </c:pt>
                <c:pt idx="1">
                  <c:v>0.13157894736842099</c:v>
                </c:pt>
                <c:pt idx="2">
                  <c:v>0.21710526315789469</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0.85064935064935066</c:v>
                </c:pt>
                <c:pt idx="1">
                  <c:v>0.1298701298701298</c:v>
                </c:pt>
                <c:pt idx="2">
                  <c:v>1.94805194805194E-2</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0.9285714285714286</c:v>
                </c:pt>
                <c:pt idx="1">
                  <c:v>5.8441558441558399E-2</c:v>
                </c:pt>
                <c:pt idx="2">
                  <c:v>1.2987012987012899E-2</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0.73026315789473684</c:v>
                </c:pt>
                <c:pt idx="1">
                  <c:v>0.19078947368421051</c:v>
                </c:pt>
                <c:pt idx="2">
                  <c:v>7.8947368421052599E-2</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0.88235294117647056</c:v>
                </c:pt>
                <c:pt idx="1">
                  <c:v>8.4967320261437898E-2</c:v>
                </c:pt>
                <c:pt idx="2">
                  <c:v>3.2679738562091498E-2</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0.87662337662337664</c:v>
                </c:pt>
                <c:pt idx="1">
                  <c:v>0.12337662337662331</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Mycket nöjd 5</c:v>
                </c:pt>
                <c:pt idx="1">
                  <c:v>4</c:v>
                </c:pt>
                <c:pt idx="2">
                  <c:v>3</c:v>
                </c:pt>
                <c:pt idx="3">
                  <c:v>2</c:v>
                </c:pt>
                <c:pt idx="4">
                  <c:v>Inte nöjd 1</c:v>
                </c:pt>
              </c:strCache>
            </c:strRef>
          </c:cat>
          <c:val>
            <c:numRef>
              <c:f>Sheet1!$B$2:$B$6</c:f>
              <c:numCache>
                <c:formatCode>General</c:formatCode>
                <c:ptCount val="5"/>
                <c:pt idx="0">
                  <c:v>0.66887417218543044</c:v>
                </c:pt>
                <c:pt idx="1">
                  <c:v>0.1655629139072847</c:v>
                </c:pt>
                <c:pt idx="2">
                  <c:v>9.2715231788079402E-2</c:v>
                </c:pt>
                <c:pt idx="3">
                  <c:v>2.64900662251655E-2</c:v>
                </c:pt>
                <c:pt idx="4">
                  <c:v>4.6357615894039701E-2</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Flicka</c:v>
                </c:pt>
                <c:pt idx="1">
                  <c:v>Pojke</c:v>
                </c:pt>
              </c:strCache>
            </c:strRef>
          </c:cat>
          <c:val>
            <c:numRef>
              <c:f>Sheet1!$B$2:$B$3</c:f>
              <c:numCache>
                <c:formatCode>General</c:formatCode>
                <c:ptCount val="2"/>
                <c:pt idx="0">
                  <c:v>0.27857142857142858</c:v>
                </c:pt>
                <c:pt idx="1">
                  <c:v>0.72142857142857142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Korttidshem</c:v>
                </c:pt>
                <c:pt idx="1">
                  <c:v>Barnboende</c:v>
                </c:pt>
                <c:pt idx="2">
                  <c:v>Lägerverksamhet</c:v>
                </c:pt>
                <c:pt idx="3">
                  <c:v>Avlösarservice</c:v>
                </c:pt>
              </c:strCache>
            </c:strRef>
          </c:cat>
          <c:val>
            <c:numRef>
              <c:f>Sheet1!$B$2:$B$5</c:f>
              <c:numCache>
                <c:formatCode>General</c:formatCode>
                <c:ptCount val="4"/>
                <c:pt idx="0">
                  <c:v>0.21830985915492951</c:v>
                </c:pt>
                <c:pt idx="1">
                  <c:v>7.0422535211267E-3</c:v>
                </c:pt>
                <c:pt idx="2">
                  <c:v>0.43661971830985907</c:v>
                </c:pt>
                <c:pt idx="3">
                  <c:v>0.42253521126760563</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0.7857142857142857</c:v>
                </c:pt>
                <c:pt idx="1">
                  <c:v>0.1688311688311688</c:v>
                </c:pt>
                <c:pt idx="2">
                  <c:v>4.54545454545454E-2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0.87662337662337664</c:v>
                </c:pt>
                <c:pt idx="1">
                  <c:v>7.1428571428571397E-2</c:v>
                </c:pt>
                <c:pt idx="2">
                  <c:v>5.1948051948051903E-2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0.93506493506493504</c:v>
                </c:pt>
                <c:pt idx="1">
                  <c:v>5.8441558441558399E-2</c:v>
                </c:pt>
                <c:pt idx="2">
                  <c:v>6.4935064935064003E-3</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0.86363636363636365</c:v>
                </c:pt>
                <c:pt idx="1">
                  <c:v>9.7402597402597393E-2</c:v>
                </c:pt>
                <c:pt idx="2">
                  <c:v>3.8961038961038898E-2</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0.75324675324675328</c:v>
                </c:pt>
                <c:pt idx="1">
                  <c:v>0.22727272727272721</c:v>
                </c:pt>
                <c:pt idx="2">
                  <c:v>1.94805194805194E-2</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2024</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0.89610389610389607</c:v>
                </c:pt>
                <c:pt idx="1">
                  <c:v>7.7922077922077906E-2</c:v>
                </c:pt>
                <c:pt idx="2">
                  <c:v>2.5974025974025899E-2</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2024-11-22</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Vårdnadshavare</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29419135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får den hjälp/stöd hen vill ha?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spTree>
    <p:extLst>
      <p:ext uri="{BB962C8B-B14F-4D97-AF65-F5344CB8AC3E}">
        <p14:creationId xmlns:p14="http://schemas.microsoft.com/office/powerpoint/2010/main" val="397884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BC617-1D51-0E50-D895-EA3E271C5A65}"/>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DF29836D-F7E5-6DD3-6E34-FFC7C28DAA67}"/>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70481075-4E1C-5B08-6FB9-85E068B6138C}"/>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får den hjälp/stöd hen vill ha?</a:t>
            </a:r>
          </a:p>
        </p:txBody>
      </p:sp>
      <p:sp>
        <p:nvSpPr>
          <p:cNvPr id="10" name="textruta 9">
            <a:extLst>
              <a:ext uri="{FF2B5EF4-FFF2-40B4-BE49-F238E27FC236}">
                <a16:creationId xmlns:a16="http://schemas.microsoft.com/office/drawing/2014/main" id="{F90F2676-1162-8AEA-CB96-2ACAF02C607B}"/>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019117FB-A0DC-40F7-DC01-6200A6A71FF1}"/>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906565E-3F85-5B7C-71E3-F91BA9340531}"/>
              </a:ext>
            </a:extLst>
          </p:cNvPr>
          <p:cNvGraphicFramePr>
            <a:graphicFrameLocks noGrp="1"/>
          </p:cNvGraphicFramePr>
          <p:nvPr>
            <p:extLst>
              <p:ext uri="{D42A27DB-BD31-4B8C-83A1-F6EECF244321}">
                <p14:modId xmlns:p14="http://schemas.microsoft.com/office/powerpoint/2010/main" val="542265101"/>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667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bryr sig om ditt barn?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28152159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93953-302A-AA62-BF7E-8263ABDEA4EF}"/>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1F17410B-7B48-9F3B-4C3B-6D33ABBF7E42}"/>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4166953-3415-6078-5D4D-9140CD7AF1E6}"/>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bryr sig om ditt barn?</a:t>
            </a:r>
          </a:p>
        </p:txBody>
      </p:sp>
      <p:sp>
        <p:nvSpPr>
          <p:cNvPr id="10" name="textruta 9">
            <a:extLst>
              <a:ext uri="{FF2B5EF4-FFF2-40B4-BE49-F238E27FC236}">
                <a16:creationId xmlns:a16="http://schemas.microsoft.com/office/drawing/2014/main" id="{9ED81DF8-562F-06A4-03F8-7EC1D7DF867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EF64ED25-282E-DBAA-0A68-F90DFD4811CD}"/>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7F0A5B59-112B-BC3B-1532-0F5C536C99AB}"/>
              </a:ext>
            </a:extLst>
          </p:cNvPr>
          <p:cNvGraphicFramePr>
            <a:graphicFrameLocks noGrp="1"/>
          </p:cNvGraphicFramePr>
          <p:nvPr>
            <p:extLst>
              <p:ext uri="{D42A27DB-BD31-4B8C-83A1-F6EECF244321}">
                <p14:modId xmlns:p14="http://schemas.microsoft.com/office/powerpoint/2010/main" val="2015853136"/>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0449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kommunicerar med ditt barn så att hen förstår vad de menar?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173051237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1E6D3-470C-CB30-F760-CAF67603414C}"/>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652A947-2A2E-5513-D769-65D46C6C5E3E}"/>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F200FB62-5EDB-6D20-C272-0CAA15361F96}"/>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kommunicerar med ditt barn så att hen förstår vad de menar?</a:t>
            </a:r>
          </a:p>
        </p:txBody>
      </p:sp>
      <p:sp>
        <p:nvSpPr>
          <p:cNvPr id="10" name="textruta 9">
            <a:extLst>
              <a:ext uri="{FF2B5EF4-FFF2-40B4-BE49-F238E27FC236}">
                <a16:creationId xmlns:a16="http://schemas.microsoft.com/office/drawing/2014/main" id="{3D494E47-15C2-4310-E4A4-4F0A696B6908}"/>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FD036323-E7C3-7599-8D40-C8F589E5CA1C}"/>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0335CF58-B142-A9FC-FA30-1AF2A9154FA5}"/>
              </a:ext>
            </a:extLst>
          </p:cNvPr>
          <p:cNvGraphicFramePr>
            <a:graphicFrameLocks noGrp="1"/>
          </p:cNvGraphicFramePr>
          <p:nvPr>
            <p:extLst>
              <p:ext uri="{D42A27DB-BD31-4B8C-83A1-F6EECF244321}">
                <p14:modId xmlns:p14="http://schemas.microsoft.com/office/powerpoint/2010/main" val="3332795904"/>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187780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förstår vad ditt barn kommunicerar?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27662816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E8A54-578D-EFD6-1C89-3CA63CF6F935}"/>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9D6D3CB1-CE5A-D2D6-B67E-505259D52090}"/>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6740FA2E-1E08-889C-C07D-DDC900627125}"/>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personalen förstår vad ditt barn kommunicerar?</a:t>
            </a:r>
          </a:p>
        </p:txBody>
      </p:sp>
      <p:sp>
        <p:nvSpPr>
          <p:cNvPr id="10" name="textruta 9">
            <a:extLst>
              <a:ext uri="{FF2B5EF4-FFF2-40B4-BE49-F238E27FC236}">
                <a16:creationId xmlns:a16="http://schemas.microsoft.com/office/drawing/2014/main" id="{CD45D50A-9511-3FE4-0B8B-CA093CD7F8A6}"/>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008EC13A-A157-9F7C-784D-278E73195E1E}"/>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554A860-026B-A91E-AA4D-7C29C0DB8A2B}"/>
              </a:ext>
            </a:extLst>
          </p:cNvPr>
          <p:cNvGraphicFramePr>
            <a:graphicFrameLocks noGrp="1"/>
          </p:cNvGraphicFramePr>
          <p:nvPr>
            <p:extLst>
              <p:ext uri="{D42A27DB-BD31-4B8C-83A1-F6EECF244321}">
                <p14:modId xmlns:p14="http://schemas.microsoft.com/office/powerpoint/2010/main" val="1483734305"/>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010206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känner sig tryggt med personalen?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39965816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B1338-D955-5A9B-0090-A940CC0C543A}"/>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F1E8584-6983-CC67-02A3-ECDF6501A820}"/>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7A0A8270-F316-5F2F-D39C-ABCA2B3F4C0C}"/>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känner sig tryggt med personalen?</a:t>
            </a:r>
          </a:p>
        </p:txBody>
      </p:sp>
      <p:sp>
        <p:nvSpPr>
          <p:cNvPr id="10" name="textruta 9">
            <a:extLst>
              <a:ext uri="{FF2B5EF4-FFF2-40B4-BE49-F238E27FC236}">
                <a16:creationId xmlns:a16="http://schemas.microsoft.com/office/drawing/2014/main" id="{58B407CC-D804-343C-F40B-9FA702C9DFF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B7549FD8-2263-7628-16B7-1122B9A6691D}"/>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F47E614-A23E-EC1F-D9A4-502A9D20C94F}"/>
              </a:ext>
            </a:extLst>
          </p:cNvPr>
          <p:cNvGraphicFramePr>
            <a:graphicFrameLocks noGrp="1"/>
          </p:cNvGraphicFramePr>
          <p:nvPr>
            <p:extLst>
              <p:ext uri="{D42A27DB-BD31-4B8C-83A1-F6EECF244321}">
                <p14:modId xmlns:p14="http://schemas.microsoft.com/office/powerpoint/2010/main" val="2024433454"/>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52112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809785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av förvaltningen för funktionsstöd i Göteborgs stad.</a:t>
            </a:r>
          </a:p>
          <a:p>
            <a:r>
              <a:rPr lang="sv-SE" sz="1100" dirty="0">
                <a:solidFill>
                  <a:srgbClr val="231F20"/>
                </a:solidFill>
              </a:rPr>
              <a:t> </a:t>
            </a:r>
          </a:p>
          <a:p>
            <a:r>
              <a:rPr lang="sv-SE" sz="1100" dirty="0">
                <a:solidFill>
                  <a:srgbClr val="231F20"/>
                </a:solidFill>
              </a:rPr>
              <a:t>Denna rapport gäller: Vårdnadshavare</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8"/>
            <a:ext cx="7354444" cy="2085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Vårdnadshavarna</a:t>
            </a:r>
            <a:r>
              <a:rPr lang="en-US" sz="1100" dirty="0">
                <a:solidFill>
                  <a:srgbClr val="231F20"/>
                </a:solidFill>
              </a:rPr>
              <a:t> </a:t>
            </a:r>
            <a:r>
              <a:rPr lang="en-US" sz="1100" dirty="0" err="1">
                <a:solidFill>
                  <a:srgbClr val="231F20"/>
                </a:solidFill>
              </a:rPr>
              <a:t>som</a:t>
            </a:r>
            <a:r>
              <a:rPr lang="en-US" sz="1100" dirty="0">
                <a:solidFill>
                  <a:srgbClr val="231F20"/>
                </a:solidFill>
              </a:rPr>
              <a:t> </a:t>
            </a:r>
            <a:r>
              <a:rPr lang="en-US" sz="1100" dirty="0" err="1">
                <a:solidFill>
                  <a:srgbClr val="231F20"/>
                </a:solidFill>
              </a:rPr>
              <a:t>ingick</a:t>
            </a:r>
            <a:r>
              <a:rPr lang="en-US" sz="1100" dirty="0">
                <a:solidFill>
                  <a:srgbClr val="231F20"/>
                </a:solidFill>
              </a:rPr>
              <a:t> </a:t>
            </a:r>
            <a:r>
              <a:rPr lang="en-US" sz="1100" dirty="0" err="1">
                <a:solidFill>
                  <a:srgbClr val="231F20"/>
                </a:solidFill>
              </a:rPr>
              <a:t>i</a:t>
            </a:r>
            <a:r>
              <a:rPr lang="en-US" sz="1100" dirty="0">
                <a:solidFill>
                  <a:srgbClr val="231F20"/>
                </a:solidFill>
              </a:rPr>
              <a:t> målgruppen för enkäten var 682. Totalt sett har 142 svar inkommit. Det innebär att svarsfrekvensen är 21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a:t>
            </a:r>
          </a:p>
          <a:p>
            <a:endParaRPr lang="sv-SE" sz="1100" dirty="0">
              <a:solidFill>
                <a:srgbClr val="231F20"/>
              </a:solidFill>
            </a:endParaRPr>
          </a:p>
          <a:p>
            <a:r>
              <a:rPr lang="sv-SE" sz="1100" dirty="0">
                <a:solidFill>
                  <a:srgbClr val="231F20"/>
                </a:solidFill>
              </a:rPr>
              <a:t>Observera att om brukaren är beviljad mer än en insats fick vårdnadshavarna svara på frågor om varje insats. Det innebär att det redovisade antalet svar för respektive fråga ibland kan överstiga 142</a:t>
            </a:r>
            <a:r>
              <a:rPr lang="en-US" sz="1100" dirty="0">
                <a:solidFill>
                  <a:srgbClr val="231F20"/>
                </a:solidFill>
              </a:rPr>
              <a:t>.</a:t>
            </a: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är rädd för någon/något?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46300770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CC3FB-5EB5-40AE-2DD1-7A153500DE2E}"/>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02E562F9-A1D9-1863-38F7-A666F2509D3C}"/>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9EC9641-978A-0209-7614-D620F8F4BDC3}"/>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är rädd för någon/något?</a:t>
            </a:r>
          </a:p>
        </p:txBody>
      </p:sp>
      <p:sp>
        <p:nvSpPr>
          <p:cNvPr id="10" name="textruta 9">
            <a:extLst>
              <a:ext uri="{FF2B5EF4-FFF2-40B4-BE49-F238E27FC236}">
                <a16:creationId xmlns:a16="http://schemas.microsoft.com/office/drawing/2014/main" id="{D7513602-F3BA-61E8-9BD1-EF0E11D5194F}"/>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1850CCF8-CEAF-5E3B-56EC-92745605EE0F}"/>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DBFF13B-BC7D-9057-4F90-71DD0F360F72}"/>
              </a:ext>
            </a:extLst>
          </p:cNvPr>
          <p:cNvGraphicFramePr>
            <a:graphicFrameLocks noGrp="1"/>
          </p:cNvGraphicFramePr>
          <p:nvPr>
            <p:extLst>
              <p:ext uri="{D42A27DB-BD31-4B8C-83A1-F6EECF244321}">
                <p14:modId xmlns:p14="http://schemas.microsoft.com/office/powerpoint/2010/main" val="2132333687"/>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71206"/>
                  </a:ext>
                </a:extLst>
              </a:tr>
            </a:tbl>
          </a:graphicData>
        </a:graphic>
      </p:graphicFrame>
    </p:spTree>
    <p:extLst>
      <p:ext uri="{BB962C8B-B14F-4D97-AF65-F5344CB8AC3E}">
        <p14:creationId xmlns:p14="http://schemas.microsoft.com/office/powerpoint/2010/main" val="86507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vet vem hen ska kommunicera med om något inte är bra?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38132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152</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1015959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6F416-9BA5-CE86-A020-E509C7FDE4DD}"/>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696347DA-AF14-5F4C-E87F-AB33B9ECD892}"/>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1D8D5494-8CA9-ADD8-2864-C2CD17745D5E}"/>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vet vem hen ska kommunicera med om något inte är bra?</a:t>
            </a:r>
          </a:p>
        </p:txBody>
      </p:sp>
      <p:sp>
        <p:nvSpPr>
          <p:cNvPr id="10" name="textruta 9">
            <a:extLst>
              <a:ext uri="{FF2B5EF4-FFF2-40B4-BE49-F238E27FC236}">
                <a16:creationId xmlns:a16="http://schemas.microsoft.com/office/drawing/2014/main" id="{9A468F24-370E-B101-8B22-4F2DCA90EF52}"/>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248FAC29-E7D8-E90E-0292-1630AB955253}"/>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B56A16D-3ACE-245F-1C2C-1978E6B17524}"/>
              </a:ext>
            </a:extLst>
          </p:cNvPr>
          <p:cNvGraphicFramePr>
            <a:graphicFrameLocks noGrp="1"/>
          </p:cNvGraphicFramePr>
          <p:nvPr>
            <p:extLst>
              <p:ext uri="{D42A27DB-BD31-4B8C-83A1-F6EECF244321}">
                <p14:modId xmlns:p14="http://schemas.microsoft.com/office/powerpoint/2010/main" val="496590243"/>
              </p:ext>
            </p:extLst>
          </p:nvPr>
        </p:nvGraphicFramePr>
        <p:xfrm>
          <a:off x="376540" y="2590291"/>
          <a:ext cx="9115198" cy="228532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491171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trivs?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8939907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58EC0-621D-6EB8-FCAD-D8FFC751C47A}"/>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B82E1EEC-FF9E-BB06-B76C-04549E39880B}"/>
              </a:ext>
            </a:extLst>
          </p:cNvPr>
          <p:cNvSpPr>
            <a:spLocks noGrp="1"/>
          </p:cNvSpPr>
          <p:nvPr>
            <p:ph type="sldNum" sz="quarter" idx="11"/>
          </p:nvPr>
        </p:nvSpPr>
        <p:spPr/>
        <p:txBody>
          <a:bodyPr/>
          <a:lstStyle/>
          <a:p>
            <a:fld id="{35DC3D6C-A556-0D48-B15A-DD8A2D5F88FC}" type="slidenum">
              <a:rPr lang="sv-SE" smtClean="0"/>
              <a:t>25</a:t>
            </a:fld>
            <a:endParaRPr lang="sv-SE"/>
          </a:p>
        </p:txBody>
      </p:sp>
      <p:sp>
        <p:nvSpPr>
          <p:cNvPr id="7" name="TextBox 14">
            <a:extLst>
              <a:ext uri="{FF2B5EF4-FFF2-40B4-BE49-F238E27FC236}">
                <a16:creationId xmlns:a16="http://schemas.microsoft.com/office/drawing/2014/main" id="{F2534B9E-7F0B-21B1-856B-8ABE322A09A1}"/>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trivs?</a:t>
            </a:r>
          </a:p>
        </p:txBody>
      </p:sp>
      <p:sp>
        <p:nvSpPr>
          <p:cNvPr id="10" name="textruta 9">
            <a:extLst>
              <a:ext uri="{FF2B5EF4-FFF2-40B4-BE49-F238E27FC236}">
                <a16:creationId xmlns:a16="http://schemas.microsoft.com/office/drawing/2014/main" id="{F63DEBF4-0A79-79AF-C1E9-1FE7B0121E53}"/>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5748C6B9-9BF7-91FA-C685-3A9D5275AF7D}"/>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D8DE828B-31E4-6AF2-9083-351DCA5F791E}"/>
              </a:ext>
            </a:extLst>
          </p:cNvPr>
          <p:cNvGraphicFramePr>
            <a:graphicFrameLocks noGrp="1"/>
          </p:cNvGraphicFramePr>
          <p:nvPr>
            <p:extLst>
              <p:ext uri="{D42A27DB-BD31-4B8C-83A1-F6EECF244321}">
                <p14:modId xmlns:p14="http://schemas.microsoft.com/office/powerpoint/2010/main" val="3131867901"/>
              </p:ext>
            </p:extLst>
          </p:nvPr>
        </p:nvGraphicFramePr>
        <p:xfrm>
          <a:off x="376540" y="2590291"/>
          <a:ext cx="9115198" cy="228532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757906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tycker att personalen är snälla?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11649423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8C04C-4B0F-6C73-062D-0B85CEE329D4}"/>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35B3893C-84BC-50AD-D546-4F712BE3675E}"/>
              </a:ext>
            </a:extLst>
          </p:cNvPr>
          <p:cNvSpPr>
            <a:spLocks noGrp="1"/>
          </p:cNvSpPr>
          <p:nvPr>
            <p:ph type="sldNum" sz="quarter" idx="11"/>
          </p:nvPr>
        </p:nvSpPr>
        <p:spPr/>
        <p:txBody>
          <a:bodyPr/>
          <a:lstStyle/>
          <a:p>
            <a:fld id="{35DC3D6C-A556-0D48-B15A-DD8A2D5F88FC}" type="slidenum">
              <a:rPr lang="sv-SE" smtClean="0"/>
              <a:t>27</a:t>
            </a:fld>
            <a:endParaRPr lang="sv-SE"/>
          </a:p>
        </p:txBody>
      </p:sp>
      <p:sp>
        <p:nvSpPr>
          <p:cNvPr id="7" name="TextBox 14">
            <a:extLst>
              <a:ext uri="{FF2B5EF4-FFF2-40B4-BE49-F238E27FC236}">
                <a16:creationId xmlns:a16="http://schemas.microsoft.com/office/drawing/2014/main" id="{B53ED7F6-56BB-7EFB-3C14-3E2E0C436C2D}"/>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tycker att personalen är snälla?</a:t>
            </a:r>
          </a:p>
        </p:txBody>
      </p:sp>
      <p:sp>
        <p:nvSpPr>
          <p:cNvPr id="10" name="textruta 9">
            <a:extLst>
              <a:ext uri="{FF2B5EF4-FFF2-40B4-BE49-F238E27FC236}">
                <a16:creationId xmlns:a16="http://schemas.microsoft.com/office/drawing/2014/main" id="{AD6A5A56-A969-3A5F-693C-5C9C792F643E}"/>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280B6347-F1DA-C63D-BE56-57E38776499B}"/>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D89C9B1C-BB26-F511-C7FA-30015140325E}"/>
              </a:ext>
            </a:extLst>
          </p:cNvPr>
          <p:cNvGraphicFramePr>
            <a:graphicFrameLocks noGrp="1"/>
          </p:cNvGraphicFramePr>
          <p:nvPr>
            <p:extLst>
              <p:ext uri="{D42A27DB-BD31-4B8C-83A1-F6EECF244321}">
                <p14:modId xmlns:p14="http://schemas.microsoft.com/office/powerpoint/2010/main" val="417714119"/>
              </p:ext>
            </p:extLst>
          </p:nvPr>
        </p:nvGraphicFramePr>
        <p:xfrm>
          <a:off x="376540" y="2590291"/>
          <a:ext cx="9115198" cy="228532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828161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78B7F-7268-EB28-399C-8BD9D584E4CC}"/>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720845DD-D580-4B39-88C5-6A2B95C72C6A}"/>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C7A0E8DF-261C-9E95-9CF3-CF811CA27B49}"/>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Om du har förslag och önskemål kring utförandet av insatsen upplever du att dessa tas tillvara på av verksamheten? Resultat för 2024</a:t>
            </a:r>
          </a:p>
        </p:txBody>
      </p:sp>
      <p:sp>
        <p:nvSpPr>
          <p:cNvPr id="10" name="textruta 9">
            <a:extLst>
              <a:ext uri="{FF2B5EF4-FFF2-40B4-BE49-F238E27FC236}">
                <a16:creationId xmlns:a16="http://schemas.microsoft.com/office/drawing/2014/main" id="{4568842B-E102-E0CD-100C-EDAA2825D82E}"/>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80D855A9-0A78-C4A1-690A-16FAC41C8BC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152</a:t>
            </a:r>
          </a:p>
        </p:txBody>
      </p:sp>
      <p:graphicFrame>
        <p:nvGraphicFramePr>
          <p:cNvPr id="2" name="Diagram 1">
            <a:extLst>
              <a:ext uri="{FF2B5EF4-FFF2-40B4-BE49-F238E27FC236}">
                <a16:creationId xmlns:a16="http://schemas.microsoft.com/office/drawing/2014/main" id="{C987A98D-2154-98DD-86DF-87331EF761C6}"/>
              </a:ext>
            </a:extLst>
          </p:cNvPr>
          <p:cNvGraphicFramePr/>
          <p:nvPr>
            <p:extLst>
              <p:ext uri="{D42A27DB-BD31-4B8C-83A1-F6EECF244321}">
                <p14:modId xmlns:p14="http://schemas.microsoft.com/office/powerpoint/2010/main" val="285082399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1072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7361FC-46CC-0EEF-AFE9-3F679AC7AB09}"/>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8762A851-AB81-D68D-097E-E6B604A8287E}"/>
              </a:ext>
            </a:extLst>
          </p:cNvPr>
          <p:cNvSpPr>
            <a:spLocks noGrp="1"/>
          </p:cNvSpPr>
          <p:nvPr>
            <p:ph type="sldNum" sz="quarter" idx="11"/>
          </p:nvPr>
        </p:nvSpPr>
        <p:spPr/>
        <p:txBody>
          <a:bodyPr/>
          <a:lstStyle/>
          <a:p>
            <a:fld id="{35DC3D6C-A556-0D48-B15A-DD8A2D5F88FC}" type="slidenum">
              <a:rPr lang="sv-SE" smtClean="0"/>
              <a:t>29</a:t>
            </a:fld>
            <a:endParaRPr lang="sv-SE"/>
          </a:p>
        </p:txBody>
      </p:sp>
      <p:sp>
        <p:nvSpPr>
          <p:cNvPr id="7" name="TextBox 14">
            <a:extLst>
              <a:ext uri="{FF2B5EF4-FFF2-40B4-BE49-F238E27FC236}">
                <a16:creationId xmlns:a16="http://schemas.microsoft.com/office/drawing/2014/main" id="{4818DD97-FDBB-D989-AD13-604132A0652E}"/>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Om du har förslag och önskemål kring utförandet av insatsen upplever du att dessa tas tillvara på av verksamheten?</a:t>
            </a:r>
          </a:p>
        </p:txBody>
      </p:sp>
      <p:sp>
        <p:nvSpPr>
          <p:cNvPr id="10" name="textruta 9">
            <a:extLst>
              <a:ext uri="{FF2B5EF4-FFF2-40B4-BE49-F238E27FC236}">
                <a16:creationId xmlns:a16="http://schemas.microsoft.com/office/drawing/2014/main" id="{680CFF3B-99A9-40EB-A3BB-22AE292F9DB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B4ED2D76-812A-2502-FBC5-0CB01F567A1D}"/>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92862B93-ACE5-C0A5-9D05-984370254E40}"/>
              </a:ext>
            </a:extLst>
          </p:cNvPr>
          <p:cNvGraphicFramePr>
            <a:graphicFrameLocks noGrp="1"/>
          </p:cNvGraphicFramePr>
          <p:nvPr>
            <p:extLst>
              <p:ext uri="{D42A27DB-BD31-4B8C-83A1-F6EECF244321}">
                <p14:modId xmlns:p14="http://schemas.microsoft.com/office/powerpoint/2010/main" val="1285237539"/>
              </p:ext>
            </p:extLst>
          </p:nvPr>
        </p:nvGraphicFramePr>
        <p:xfrm>
          <a:off x="376540" y="2590291"/>
          <a:ext cx="9115198" cy="228532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902362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om det finns minst fem svar från såväl män som kvinnor. Om könsuppdelade resultat saknas i en rapport, beror det på att det inte finns tillräckligt många svar i någon av grupperna. För att ytterligare värna om anonymiteten, anges inte antalet svar vid redovisningar uppdelade på kön, utan endast andelar. </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Tree>
    <p:extLst>
      <p:ext uri="{BB962C8B-B14F-4D97-AF65-F5344CB8AC3E}">
        <p14:creationId xmlns:p14="http://schemas.microsoft.com/office/powerpoint/2010/main" val="718602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14165-A5D0-E640-A569-732766ACA430}"/>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6755DC6-4C92-9D29-1B6D-5D1D1ACB4969}"/>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7B99C8D8-7AA1-22BD-AECE-DA29A7C688FE}"/>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Resultat för 2024</a:t>
            </a:r>
          </a:p>
        </p:txBody>
      </p:sp>
      <p:sp>
        <p:nvSpPr>
          <p:cNvPr id="10" name="textruta 9">
            <a:extLst>
              <a:ext uri="{FF2B5EF4-FFF2-40B4-BE49-F238E27FC236}">
                <a16:creationId xmlns:a16="http://schemas.microsoft.com/office/drawing/2014/main" id="{7BA20FAE-C797-2F3A-52AF-E0F8E335D5F0}"/>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AABBE1FA-7C69-6995-6B04-C84421CEA298}"/>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153</a:t>
            </a:r>
          </a:p>
        </p:txBody>
      </p:sp>
      <p:graphicFrame>
        <p:nvGraphicFramePr>
          <p:cNvPr id="2" name="Diagram 1">
            <a:extLst>
              <a:ext uri="{FF2B5EF4-FFF2-40B4-BE49-F238E27FC236}">
                <a16:creationId xmlns:a16="http://schemas.microsoft.com/office/drawing/2014/main" id="{68B79394-5418-9F7C-A01A-AC7216C6015A}"/>
              </a:ext>
            </a:extLst>
          </p:cNvPr>
          <p:cNvGraphicFramePr/>
          <p:nvPr>
            <p:extLst>
              <p:ext uri="{D42A27DB-BD31-4B8C-83A1-F6EECF244321}">
                <p14:modId xmlns:p14="http://schemas.microsoft.com/office/powerpoint/2010/main" val="132187601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3527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4904C-CDD3-BE1D-389E-D861B763B193}"/>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3FDB20FC-0CF7-DFC4-2ACB-544C77FFCEBA}"/>
              </a:ext>
            </a:extLst>
          </p:cNvPr>
          <p:cNvSpPr>
            <a:spLocks noGrp="1"/>
          </p:cNvSpPr>
          <p:nvPr>
            <p:ph type="sldNum" sz="quarter" idx="11"/>
          </p:nvPr>
        </p:nvSpPr>
        <p:spPr/>
        <p:txBody>
          <a:bodyPr/>
          <a:lstStyle/>
          <a:p>
            <a:fld id="{35DC3D6C-A556-0D48-B15A-DD8A2D5F88FC}" type="slidenum">
              <a:rPr lang="sv-SE" smtClean="0"/>
              <a:t>31</a:t>
            </a:fld>
            <a:endParaRPr lang="sv-SE"/>
          </a:p>
        </p:txBody>
      </p:sp>
      <p:sp>
        <p:nvSpPr>
          <p:cNvPr id="7" name="TextBox 14">
            <a:extLst>
              <a:ext uri="{FF2B5EF4-FFF2-40B4-BE49-F238E27FC236}">
                <a16:creationId xmlns:a16="http://schemas.microsoft.com/office/drawing/2014/main" id="{E9797BAF-1015-94BA-4EF3-9DAE81393FAE}"/>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a:t>
            </a:r>
          </a:p>
        </p:txBody>
      </p:sp>
      <p:sp>
        <p:nvSpPr>
          <p:cNvPr id="10" name="textruta 9">
            <a:extLst>
              <a:ext uri="{FF2B5EF4-FFF2-40B4-BE49-F238E27FC236}">
                <a16:creationId xmlns:a16="http://schemas.microsoft.com/office/drawing/2014/main" id="{705E1CAF-8D2C-0CDD-3B65-50FFF6627BA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DA1F0DC9-F795-8AAE-955F-9F64F7331AB1}"/>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539018D1-EAD1-7DBD-2CC5-0A5463848861}"/>
              </a:ext>
            </a:extLst>
          </p:cNvPr>
          <p:cNvGraphicFramePr>
            <a:graphicFrameLocks noGrp="1"/>
          </p:cNvGraphicFramePr>
          <p:nvPr>
            <p:extLst>
              <p:ext uri="{D42A27DB-BD31-4B8C-83A1-F6EECF244321}">
                <p14:modId xmlns:p14="http://schemas.microsoft.com/office/powerpoint/2010/main" val="1126078188"/>
              </p:ext>
            </p:extLst>
          </p:nvPr>
        </p:nvGraphicFramePr>
        <p:xfrm>
          <a:off x="376540" y="2590291"/>
          <a:ext cx="9115198" cy="228532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953620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26522-28A4-3610-5C41-FF4ACB7D87ED}"/>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F2F7254E-A064-6B5D-EF62-63A886F390AA}"/>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B163DDFD-2A2B-3A2D-70F0-5FFFA1C66E1D}"/>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som vårdnadshavare ska prata med om något inte är bra? Resultat för 2024</a:t>
            </a:r>
          </a:p>
        </p:txBody>
      </p:sp>
      <p:sp>
        <p:nvSpPr>
          <p:cNvPr id="10" name="textruta 9">
            <a:extLst>
              <a:ext uri="{FF2B5EF4-FFF2-40B4-BE49-F238E27FC236}">
                <a16:creationId xmlns:a16="http://schemas.microsoft.com/office/drawing/2014/main" id="{69CCA2FF-FEB0-31A1-3114-8935CCAB3F02}"/>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4401C794-9949-5690-4B4D-982EFCC0500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graphicFrame>
        <p:nvGraphicFramePr>
          <p:cNvPr id="2" name="Diagram 1">
            <a:extLst>
              <a:ext uri="{FF2B5EF4-FFF2-40B4-BE49-F238E27FC236}">
                <a16:creationId xmlns:a16="http://schemas.microsoft.com/office/drawing/2014/main" id="{8747A57D-1DCA-7A69-3AF6-88712828D030}"/>
              </a:ext>
            </a:extLst>
          </p:cNvPr>
          <p:cNvGraphicFramePr/>
          <p:nvPr>
            <p:extLst>
              <p:ext uri="{D42A27DB-BD31-4B8C-83A1-F6EECF244321}">
                <p14:modId xmlns:p14="http://schemas.microsoft.com/office/powerpoint/2010/main" val="226605931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3454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92E1E-AE3B-9E1C-0507-76B645CED17F}"/>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353F9AD1-3EC6-5B2A-CDEA-85CF9D73FF7F}"/>
              </a:ext>
            </a:extLst>
          </p:cNvPr>
          <p:cNvSpPr>
            <a:spLocks noGrp="1"/>
          </p:cNvSpPr>
          <p:nvPr>
            <p:ph type="sldNum" sz="quarter" idx="11"/>
          </p:nvPr>
        </p:nvSpPr>
        <p:spPr/>
        <p:txBody>
          <a:bodyPr/>
          <a:lstStyle/>
          <a:p>
            <a:fld id="{35DC3D6C-A556-0D48-B15A-DD8A2D5F88FC}" type="slidenum">
              <a:rPr lang="sv-SE" smtClean="0"/>
              <a:t>33</a:t>
            </a:fld>
            <a:endParaRPr lang="sv-SE"/>
          </a:p>
        </p:txBody>
      </p:sp>
      <p:sp>
        <p:nvSpPr>
          <p:cNvPr id="7" name="TextBox 14">
            <a:extLst>
              <a:ext uri="{FF2B5EF4-FFF2-40B4-BE49-F238E27FC236}">
                <a16:creationId xmlns:a16="http://schemas.microsoft.com/office/drawing/2014/main" id="{427F079D-C6DE-8248-D376-B9CB4C5F22DF}"/>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som vårdnadshavare ska prata med om något inte är bra?</a:t>
            </a:r>
          </a:p>
        </p:txBody>
      </p:sp>
      <p:sp>
        <p:nvSpPr>
          <p:cNvPr id="10" name="textruta 9">
            <a:extLst>
              <a:ext uri="{FF2B5EF4-FFF2-40B4-BE49-F238E27FC236}">
                <a16:creationId xmlns:a16="http://schemas.microsoft.com/office/drawing/2014/main" id="{68AF7D6A-9BC9-7E17-7AF6-3EA509BAB6C5}"/>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9198735A-ED38-A24C-7DCF-8CD1D4DC7268}"/>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F53CDC22-2BB9-C7D2-2DEE-EC0D4B4FDDD3}"/>
              </a:ext>
            </a:extLst>
          </p:cNvPr>
          <p:cNvGraphicFramePr>
            <a:graphicFrameLocks noGrp="1"/>
          </p:cNvGraphicFramePr>
          <p:nvPr>
            <p:extLst>
              <p:ext uri="{D42A27DB-BD31-4B8C-83A1-F6EECF244321}">
                <p14:modId xmlns:p14="http://schemas.microsoft.com/office/powerpoint/2010/main" val="2258891489"/>
              </p:ext>
            </p:extLst>
          </p:nvPr>
        </p:nvGraphicFramePr>
        <p:xfrm>
          <a:off x="376540" y="2590291"/>
          <a:ext cx="9115198" cy="191956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837596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A4CAD9-75A4-6296-72CE-67FFB93EB63F}"/>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74FAE68F-EDB8-192D-A83D-3C28391E373A}"/>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834BC67E-9C36-8DA5-57A9-519CB1FF9BD1}"/>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Hur nöjd är du som helhet? Resultat för 2024</a:t>
            </a:r>
          </a:p>
        </p:txBody>
      </p:sp>
      <p:sp>
        <p:nvSpPr>
          <p:cNvPr id="10" name="textruta 9">
            <a:extLst>
              <a:ext uri="{FF2B5EF4-FFF2-40B4-BE49-F238E27FC236}">
                <a16:creationId xmlns:a16="http://schemas.microsoft.com/office/drawing/2014/main" id="{4EDA93C7-9EB7-B7C5-9CBA-CC33FF3947D6}"/>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CDB0CBCE-3C8F-A625-48D1-29DF60A48858}"/>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exkl. Vet inte 2024: 151</a:t>
            </a:r>
          </a:p>
        </p:txBody>
      </p:sp>
      <p:graphicFrame>
        <p:nvGraphicFramePr>
          <p:cNvPr id="2" name="Diagram 1">
            <a:extLst>
              <a:ext uri="{FF2B5EF4-FFF2-40B4-BE49-F238E27FC236}">
                <a16:creationId xmlns:a16="http://schemas.microsoft.com/office/drawing/2014/main" id="{2C2EFC6D-7031-8028-CFA4-F8C7F8947EB6}"/>
              </a:ext>
            </a:extLst>
          </p:cNvPr>
          <p:cNvGraphicFramePr/>
          <p:nvPr>
            <p:extLst>
              <p:ext uri="{D42A27DB-BD31-4B8C-83A1-F6EECF244321}">
                <p14:modId xmlns:p14="http://schemas.microsoft.com/office/powerpoint/2010/main" val="163211373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 7">
            <a:extLst>
              <a:ext uri="{FF2B5EF4-FFF2-40B4-BE49-F238E27FC236}">
                <a16:creationId xmlns:a16="http://schemas.microsoft.com/office/drawing/2014/main" id="{B56E8727-BCE3-82B6-40BF-7EA4489513DF}"/>
              </a:ext>
            </a:extLst>
          </p:cNvPr>
          <p:cNvGraphicFramePr>
            <a:graphicFrameLocks noGrp="1"/>
          </p:cNvGraphicFramePr>
          <p:nvPr>
            <p:extLst>
              <p:ext uri="{D42A27DB-BD31-4B8C-83A1-F6EECF244321}">
                <p14:modId xmlns:p14="http://schemas.microsoft.com/office/powerpoint/2010/main" val="254015818"/>
              </p:ext>
            </p:extLst>
          </p:nvPr>
        </p:nvGraphicFramePr>
        <p:xfrm>
          <a:off x="653343" y="5229200"/>
          <a:ext cx="8592442" cy="822960"/>
        </p:xfrm>
        <a:graphic>
          <a:graphicData uri="http://schemas.openxmlformats.org/drawingml/2006/table">
            <a:tbl>
              <a:tblPr firstRow="1" bandRow="1">
                <a:tableStyleId>{5C22544A-7EE6-4342-B048-85BDC9FD1C3A}</a:tableStyleId>
              </a:tblPr>
              <a:tblGrid>
                <a:gridCol w="2283433">
                  <a:extLst>
                    <a:ext uri="{9D8B030D-6E8A-4147-A177-3AD203B41FA5}">
                      <a16:colId xmlns:a16="http://schemas.microsoft.com/office/drawing/2014/main" val="60862922"/>
                    </a:ext>
                  </a:extLst>
                </a:gridCol>
                <a:gridCol w="6309009">
                  <a:extLst>
                    <a:ext uri="{9D8B030D-6E8A-4147-A177-3AD203B41FA5}">
                      <a16:colId xmlns:a16="http://schemas.microsoft.com/office/drawing/2014/main" val="2951074660"/>
                    </a:ext>
                  </a:extLst>
                </a:gridCol>
              </a:tblGrid>
              <a:tr h="185328">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Antal</a:t>
                      </a:r>
                      <a:endParaRPr sz="120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164736">
                <a:tc>
                  <a:txBody>
                    <a:bodyPr/>
                    <a:lstStyle/>
                    <a:p>
                      <a:pPr algn="l"/>
                      <a:r>
                        <a:rPr lang="sv-SE" sz="1200">
                          <a:solidFill>
                            <a:schemeClr val="tx1"/>
                          </a:solidFill>
                          <a:latin typeface="Arial" panose="020B0604020202020204" pitchFamily="34" charset="0"/>
                          <a:cs typeface="Arial" panose="020B0604020202020204" pitchFamily="34" charset="0"/>
                        </a:rPr>
                        <a:t>Vet inte</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bl>
          </a:graphicData>
        </a:graphic>
      </p:graphicFrame>
    </p:spTree>
    <p:extLst>
      <p:ext uri="{BB962C8B-B14F-4D97-AF65-F5344CB8AC3E}">
        <p14:creationId xmlns:p14="http://schemas.microsoft.com/office/powerpoint/2010/main" val="785325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D2100-900F-6579-5DC1-03A2E5088B9E}"/>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9F01064A-60E9-B7F1-8599-4DC096E16CE6}"/>
              </a:ext>
            </a:extLst>
          </p:cNvPr>
          <p:cNvSpPr>
            <a:spLocks noGrp="1"/>
          </p:cNvSpPr>
          <p:nvPr>
            <p:ph type="sldNum" sz="quarter" idx="11"/>
          </p:nvPr>
        </p:nvSpPr>
        <p:spPr/>
        <p:txBody>
          <a:bodyPr/>
          <a:lstStyle/>
          <a:p>
            <a:fld id="{35DC3D6C-A556-0D48-B15A-DD8A2D5F88FC}" type="slidenum">
              <a:rPr lang="sv-SE" smtClean="0"/>
              <a:t>35</a:t>
            </a:fld>
            <a:endParaRPr lang="sv-SE"/>
          </a:p>
        </p:txBody>
      </p:sp>
      <p:sp>
        <p:nvSpPr>
          <p:cNvPr id="7" name="TextBox 14">
            <a:extLst>
              <a:ext uri="{FF2B5EF4-FFF2-40B4-BE49-F238E27FC236}">
                <a16:creationId xmlns:a16="http://schemas.microsoft.com/office/drawing/2014/main" id="{98A2827A-B8FB-458E-D538-D79ACD82F9B3}"/>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Hur nöjd är du som helhet?</a:t>
            </a:r>
          </a:p>
        </p:txBody>
      </p:sp>
      <p:sp>
        <p:nvSpPr>
          <p:cNvPr id="10" name="textruta 9">
            <a:extLst>
              <a:ext uri="{FF2B5EF4-FFF2-40B4-BE49-F238E27FC236}">
                <a16:creationId xmlns:a16="http://schemas.microsoft.com/office/drawing/2014/main" id="{5011570F-0900-70ED-9E30-A5AC4E6CC6F0}"/>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133EFA7B-8E63-A5C0-8390-B32FCE9CADF4}"/>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70CC4694-9ED0-88A7-A60A-EA493C7C5789}"/>
              </a:ext>
            </a:extLst>
          </p:cNvPr>
          <p:cNvGraphicFramePr>
            <a:graphicFrameLocks noGrp="1"/>
          </p:cNvGraphicFramePr>
          <p:nvPr>
            <p:extLst>
              <p:ext uri="{D42A27DB-BD31-4B8C-83A1-F6EECF244321}">
                <p14:modId xmlns:p14="http://schemas.microsoft.com/office/powerpoint/2010/main" val="499712949"/>
              </p:ext>
            </p:extLst>
          </p:nvPr>
        </p:nvGraphicFramePr>
        <p:xfrm>
          <a:off x="376540" y="2590291"/>
          <a:ext cx="9115198" cy="338260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 exkl. Vet inte</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Mycket nöjd 5</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2566662813"/>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Inte nöjd 1</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520849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Vet inte</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no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no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no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no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9050" cap="flat" cmpd="sng" algn="ctr">
                      <a:no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77061329"/>
                  </a:ext>
                </a:extLst>
              </a:tr>
            </a:tbl>
          </a:graphicData>
        </a:graphic>
      </p:graphicFrame>
    </p:spTree>
    <p:extLst>
      <p:ext uri="{BB962C8B-B14F-4D97-AF65-F5344CB8AC3E}">
        <p14:creationId xmlns:p14="http://schemas.microsoft.com/office/powerpoint/2010/main" val="309299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0391820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graphicFrame>
        <p:nvGraphicFramePr>
          <p:cNvPr id="8" name="Tabell 7">
            <a:extLst>
              <a:ext uri="{FF2B5EF4-FFF2-40B4-BE49-F238E27FC236}">
                <a16:creationId xmlns:a16="http://schemas.microsoft.com/office/drawing/2014/main" id="{27F29E5E-82EE-A74C-A1A1-2094F35FC24B}"/>
              </a:ext>
            </a:extLst>
          </p:cNvPr>
          <p:cNvGraphicFramePr>
            <a:graphicFrameLocks noGrp="1"/>
          </p:cNvGraphicFramePr>
          <p:nvPr>
            <p:extLst>
              <p:ext uri="{D42A27DB-BD31-4B8C-83A1-F6EECF244321}">
                <p14:modId xmlns:p14="http://schemas.microsoft.com/office/powerpoint/2010/main" val="369517446"/>
              </p:ext>
            </p:extLst>
          </p:nvPr>
        </p:nvGraphicFramePr>
        <p:xfrm>
          <a:off x="653342" y="5554800"/>
          <a:ext cx="8592444" cy="822960"/>
        </p:xfrm>
        <a:graphic>
          <a:graphicData uri="http://schemas.openxmlformats.org/drawingml/2006/table">
            <a:tbl>
              <a:tblPr firstRow="1" bandRow="1">
                <a:tableStyleId>{5C22544A-7EE6-4342-B048-85BDC9FD1C3A}</a:tableStyleId>
              </a:tblPr>
              <a:tblGrid>
                <a:gridCol w="2283434">
                  <a:extLst>
                    <a:ext uri="{9D8B030D-6E8A-4147-A177-3AD203B41FA5}">
                      <a16:colId xmlns:a16="http://schemas.microsoft.com/office/drawing/2014/main" val="60862922"/>
                    </a:ext>
                  </a:extLst>
                </a:gridCol>
                <a:gridCol w="6309010">
                  <a:extLst>
                    <a:ext uri="{9D8B030D-6E8A-4147-A177-3AD203B41FA5}">
                      <a16:colId xmlns:a16="http://schemas.microsoft.com/office/drawing/2014/main" val="3020617002"/>
                    </a:ext>
                  </a:extLst>
                </a:gridCol>
              </a:tblGrid>
              <a:tr h="185328">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Antal</a:t>
                      </a:r>
                      <a:endParaRPr sz="120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164736">
                <a:tc>
                  <a:txBody>
                    <a:bodyPr/>
                    <a:lstStyle/>
                    <a:p>
                      <a:pPr algn="l"/>
                      <a:r>
                        <a:rPr lang="sv-SE" sz="1200" dirty="0">
                          <a:solidFill>
                            <a:schemeClr val="tx1"/>
                          </a:solidFill>
                          <a:latin typeface="Arial" panose="020B0604020202020204" pitchFamily="34" charset="0"/>
                          <a:cs typeface="Arial" panose="020B0604020202020204" pitchFamily="34" charset="0"/>
                        </a:rPr>
                        <a:t>Vill inte svara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bl>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exkl. Vill inte svara 2024: 140</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ditt barn? Resultat för 2024</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140</a:t>
            </a:r>
          </a:p>
        </p:txBody>
      </p:sp>
      <p:sp>
        <p:nvSpPr>
          <p:cNvPr id="2" name="textruta 1">
            <a:extLst>
              <a:ext uri="{FF2B5EF4-FFF2-40B4-BE49-F238E27FC236}">
                <a16:creationId xmlns:a16="http://schemas.microsoft.com/office/drawing/2014/main" id="{A0D29AFC-2FE9-8E7B-97E4-B90DE6DA6F25}"/>
              </a:ext>
            </a:extLst>
          </p:cNvPr>
          <p:cNvSpPr txBox="1"/>
          <p:nvPr/>
        </p:nvSpPr>
        <p:spPr>
          <a:xfrm>
            <a:off x="417600" y="6606061"/>
            <a:ext cx="4032000" cy="230832"/>
          </a:xfrm>
          <a:prstGeom prst="rect">
            <a:avLst/>
          </a:prstGeom>
          <a:noFill/>
        </p:spPr>
        <p:txBody>
          <a:bodyPr wrap="square" rtlCol="0">
            <a:spAutoFit/>
          </a:bodyPr>
          <a:lstStyle/>
          <a:p>
            <a:r>
              <a:rPr lang="sv-SE" sz="900" i="1">
                <a:latin typeface="Arial" panose="020B0604020202020204" pitchFamily="34" charset="0"/>
                <a:cs typeface="Arial" panose="020B0604020202020204" pitchFamily="34" charset="0"/>
              </a:rPr>
              <a:t>Könsresultat visas exklusive de som svarat "Annat" eller "Vill inte svara".</a:t>
            </a:r>
          </a:p>
        </p:txBody>
      </p:sp>
    </p:spTree>
    <p:extLst>
      <p:ext uri="{BB962C8B-B14F-4D97-AF65-F5344CB8AC3E}">
        <p14:creationId xmlns:p14="http://schemas.microsoft.com/office/powerpoint/2010/main" val="377085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B5C22-6FAB-40C4-6FFC-B92E9EBCB449}"/>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309B039D-791D-8FAB-A836-A86ABBD7275B}"/>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347384B9-77DD-6E1D-47F9-95F377BCFD2D}"/>
              </a:ext>
            </a:extLst>
          </p:cNvPr>
          <p:cNvGraphicFramePr/>
          <p:nvPr>
            <p:extLst>
              <p:ext uri="{D42A27DB-BD31-4B8C-83A1-F6EECF244321}">
                <p14:modId xmlns:p14="http://schemas.microsoft.com/office/powerpoint/2010/main" val="37564131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9890456-7755-6DFD-7B40-F09E008BF7AD}"/>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Vilken eller vilka insatser är ditt barn beviljat? Resultat för 2024</a:t>
            </a:r>
          </a:p>
        </p:txBody>
      </p:sp>
      <p:sp>
        <p:nvSpPr>
          <p:cNvPr id="10" name="textruta 9">
            <a:extLst>
              <a:ext uri="{FF2B5EF4-FFF2-40B4-BE49-F238E27FC236}">
                <a16:creationId xmlns:a16="http://schemas.microsoft.com/office/drawing/2014/main" id="{0C6ECEAB-0CEC-F6FE-F886-D9097A00DB48}"/>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12E5D5AE-BAB2-1D65-AE8E-E88E52DE6D50}"/>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142</a:t>
            </a:r>
          </a:p>
        </p:txBody>
      </p:sp>
    </p:spTree>
    <p:extLst>
      <p:ext uri="{BB962C8B-B14F-4D97-AF65-F5344CB8AC3E}">
        <p14:creationId xmlns:p14="http://schemas.microsoft.com/office/powerpoint/2010/main" val="27482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26758-498F-D6FF-C934-22091B86EA8B}"/>
            </a:ext>
          </a:extLst>
        </p:cNvPr>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90485D57-592C-7494-CC93-451AD2D46C0F}"/>
              </a:ext>
            </a:extLst>
          </p:cNvPr>
          <p:cNvSpPr>
            <a:spLocks noGrp="1"/>
          </p:cNvSpPr>
          <p:nvPr>
            <p:ph type="sldNum" sz="quarter" idx="11"/>
          </p:nvPr>
        </p:nvSpPr>
        <p:spPr/>
        <p:txBody>
          <a:bodyPr/>
          <a:lstStyle/>
          <a:p>
            <a:fld id="{35DC3D6C-A556-0D48-B15A-DD8A2D5F88FC}" type="slidenum">
              <a:rPr lang="sv-SE" smtClean="0"/>
              <a:t>8</a:t>
            </a:fld>
            <a:endParaRPr lang="sv-SE"/>
          </a:p>
        </p:txBody>
      </p:sp>
      <p:graphicFrame>
        <p:nvGraphicFramePr>
          <p:cNvPr id="12" name="Diagram 11">
            <a:extLst>
              <a:ext uri="{FF2B5EF4-FFF2-40B4-BE49-F238E27FC236}">
                <a16:creationId xmlns:a16="http://schemas.microsoft.com/office/drawing/2014/main" id="{21D94050-3DE1-4621-62DB-DFFD4EFDA42A}"/>
              </a:ext>
            </a:extLst>
          </p:cNvPr>
          <p:cNvGraphicFramePr/>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509DD2A-C2EB-60A5-5B64-43EAD61609DA}"/>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får vara med och bestämma saker som är viktiga för hen? Resultat för 2024</a:t>
            </a:r>
          </a:p>
        </p:txBody>
      </p:sp>
      <p:sp>
        <p:nvSpPr>
          <p:cNvPr id="10" name="textruta 9">
            <a:extLst>
              <a:ext uri="{FF2B5EF4-FFF2-40B4-BE49-F238E27FC236}">
                <a16:creationId xmlns:a16="http://schemas.microsoft.com/office/drawing/2014/main" id="{82BD88BB-3449-6C3C-03B7-B70B8A931E3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11" name="textruta 10">
            <a:extLst>
              <a:ext uri="{FF2B5EF4-FFF2-40B4-BE49-F238E27FC236}">
                <a16:creationId xmlns:a16="http://schemas.microsoft.com/office/drawing/2014/main" id="{3B24E666-0598-1E7D-290F-26B09E33A4C2}"/>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2024: 154</a:t>
            </a:r>
          </a:p>
        </p:txBody>
      </p:sp>
    </p:spTree>
    <p:extLst>
      <p:ext uri="{BB962C8B-B14F-4D97-AF65-F5344CB8AC3E}">
        <p14:creationId xmlns:p14="http://schemas.microsoft.com/office/powerpoint/2010/main" val="395127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Upplever du att ditt barn får vara med och bestämma saker som är viktiga för hen?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Vårdnadshavare: Göteborg</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3946636635"/>
              </p:ext>
            </p:extLst>
          </p:nvPr>
        </p:nvGraphicFramePr>
        <p:xfrm>
          <a:off x="376540" y="2590291"/>
          <a:ext cx="9115198" cy="3565480"/>
        </p:xfrm>
        <a:graphic>
          <a:graphicData uri="http://schemas.openxmlformats.org/drawingml/2006/table">
            <a:tbl>
              <a:tblPr firstRow="1" bandRow="1">
                <a:tableStyleId>{5C22544A-7EE6-4342-B048-85BDC9FD1C3A}</a:tableStyleId>
              </a:tblPr>
              <a:tblGrid>
                <a:gridCol w="1894546">
                  <a:extLst>
                    <a:ext uri="{9D8B030D-6E8A-4147-A177-3AD203B41FA5}">
                      <a16:colId xmlns:a16="http://schemas.microsoft.com/office/drawing/2014/main" val="60862922"/>
                    </a:ext>
                  </a:extLst>
                </a:gridCol>
                <a:gridCol w="1805163">
                  <a:extLst>
                    <a:ext uri="{9D8B030D-6E8A-4147-A177-3AD203B41FA5}">
                      <a16:colId xmlns:a16="http://schemas.microsoft.com/office/drawing/2014/main" val="2223991577"/>
                    </a:ext>
                  </a:extLst>
                </a:gridCol>
                <a:gridCol w="1805163">
                  <a:extLst>
                    <a:ext uri="{9D8B030D-6E8A-4147-A177-3AD203B41FA5}">
                      <a16:colId xmlns:a16="http://schemas.microsoft.com/office/drawing/2014/main" val="2683324575"/>
                    </a:ext>
                  </a:extLst>
                </a:gridCol>
                <a:gridCol w="1805163">
                  <a:extLst>
                    <a:ext uri="{9D8B030D-6E8A-4147-A177-3AD203B41FA5}">
                      <a16:colId xmlns:a16="http://schemas.microsoft.com/office/drawing/2014/main" val="2412723157"/>
                    </a:ext>
                  </a:extLst>
                </a:gridCol>
                <a:gridCol w="1805163">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tc>
                <a:tc hMerge="1">
                  <a:txBody>
                    <a:bodyPr/>
                    <a:lstStyle/>
                    <a:p>
                      <a:pPr algn="ctr"/>
                      <a:r>
                        <a:t>-</a:t>
                      </a:r>
                    </a:p>
                  </a:txBody>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Korttidshem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Barnboende</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Lägerverksamhet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Avlösarservice</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1610</Words>
  <Application>Microsoft Office PowerPoint</Application>
  <PresentationFormat>A4 (210 x 297 mm)</PresentationFormat>
  <Paragraphs>534</Paragraphs>
  <Slides>35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35</vt:i4>
      </vt:variant>
    </vt:vector>
  </HeadingPairs>
  <TitlesOfParts>
    <vt:vector size="39"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Birgit Lund</cp:lastModifiedBy>
  <cp:revision>691</cp:revision>
  <cp:lastPrinted>2018-04-19T16:41:41Z</cp:lastPrinted>
  <dcterms:created xsi:type="dcterms:W3CDTF">2018-04-19T14:35:35Z</dcterms:created>
  <dcterms:modified xsi:type="dcterms:W3CDTF">2024-11-22T09:36:28Z</dcterms:modified>
  <cp:category/>
</cp:coreProperties>
</file>