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37"/>
  </p:notesMasterIdLst>
  <p:sldIdLst>
    <p:sldId id="257" r:id="rId2"/>
    <p:sldId id="259" r:id="rId3"/>
    <p:sldId id="735" r:id="rId4"/>
    <p:sldId id="740" r:id="rId5"/>
    <p:sldId id="650" r:id="rId6"/>
    <p:sldId id="742" r:id="rId7"/>
    <p:sldId id="782" r:id="rId8"/>
    <p:sldId id="755" r:id="rId9"/>
    <p:sldId id="651" r:id="rId10"/>
    <p:sldId id="741" r:id="rId11"/>
    <p:sldId id="769" r:id="rId12"/>
    <p:sldId id="655" r:id="rId13"/>
    <p:sldId id="770" r:id="rId14"/>
    <p:sldId id="656" r:id="rId15"/>
    <p:sldId id="771" r:id="rId16"/>
    <p:sldId id="658" r:id="rId17"/>
    <p:sldId id="772" r:id="rId18"/>
    <p:sldId id="660" r:id="rId19"/>
    <p:sldId id="773" r:id="rId20"/>
    <p:sldId id="662" r:id="rId21"/>
    <p:sldId id="774" r:id="rId22"/>
    <p:sldId id="664" r:id="rId23"/>
    <p:sldId id="775" r:id="rId24"/>
    <p:sldId id="666" r:id="rId25"/>
    <p:sldId id="776" r:id="rId26"/>
    <p:sldId id="668" r:id="rId27"/>
    <p:sldId id="777" r:id="rId28"/>
    <p:sldId id="757" r:id="rId29"/>
    <p:sldId id="778" r:id="rId30"/>
    <p:sldId id="760" r:id="rId31"/>
    <p:sldId id="779" r:id="rId32"/>
    <p:sldId id="763" r:id="rId33"/>
    <p:sldId id="780" r:id="rId34"/>
    <p:sldId id="766" r:id="rId35"/>
    <p:sldId id="781" r:id="rId36"/>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ABBD0"/>
    <a:srgbClr val="0071A1"/>
    <a:srgbClr val="025565"/>
    <a:srgbClr val="015969"/>
    <a:srgbClr val="CCDEE1"/>
    <a:srgbClr val="3A6E31"/>
    <a:srgbClr val="E06C00"/>
    <a:srgbClr val="8DC5CB"/>
    <a:srgbClr val="2AA8B0"/>
    <a:srgbClr val="F295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15"/>
    <p:restoredTop sz="92254"/>
  </p:normalViewPr>
  <p:slideViewPr>
    <p:cSldViewPr snapToObjects="1">
      <p:cViewPr varScale="1">
        <p:scale>
          <a:sx n="72" d="100"/>
          <a:sy n="72" d="100"/>
        </p:scale>
        <p:origin x="1052" y="6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2024</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0071A1"/>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Kvinna</c:v>
                </c:pt>
                <c:pt idx="1">
                  <c:v>Man</c:v>
                </c:pt>
                <c:pt idx="2">
                  <c:v>Vi är två vårdnadshavare som svarar på enkäten tillsammans</c:v>
                </c:pt>
                <c:pt idx="3">
                  <c:v>Annat</c:v>
                </c:pt>
              </c:strCache>
            </c:strRef>
          </c:cat>
          <c:val>
            <c:numRef>
              <c:f>Sheet1!$B$2:$B$5</c:f>
              <c:numCache>
                <c:formatCode>General</c:formatCode>
                <c:ptCount val="4"/>
                <c:pt idx="0">
                  <c:v>0.65</c:v>
                </c:pt>
                <c:pt idx="1">
                  <c:v>0.21428571428571419</c:v>
                </c:pt>
                <c:pt idx="2">
                  <c:v>0.1357142857142857</c:v>
                </c:pt>
                <c:pt idx="3">
                  <c:v>0</c:v>
                </c:pt>
              </c:numCache>
            </c:numRef>
          </c:val>
          <c:extLst>
            <c:ext xmlns:c16="http://schemas.microsoft.com/office/drawing/2014/chart" uri="{C3380CC4-5D6E-409C-BE32-E72D297353CC}">
              <c16:uniqueId val="{00000004-D71D-234A-BC86-2AD23DDF53C1}"/>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2024</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2291-D34C-ABA3-2DD33F4A400E}"/>
              </c:ext>
            </c:extLst>
          </c:dPt>
          <c:dPt>
            <c:idx val="6"/>
            <c:invertIfNegative val="0"/>
            <c:bubble3D val="0"/>
            <c:spPr>
              <a:solidFill>
                <a:srgbClr val="0071A1"/>
              </a:solidFill>
              <a:ln>
                <a:noFill/>
              </a:ln>
              <a:effectLst/>
            </c:spPr>
            <c:extLst>
              <c:ext xmlns:c16="http://schemas.microsoft.com/office/drawing/2014/chart" uri="{C3380CC4-5D6E-409C-BE32-E72D297353CC}">
                <c16:uniqueId val="{00000003-2291-D34C-ABA3-2DD33F4A400E}"/>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Nej</c:v>
                </c:pt>
                <c:pt idx="1">
                  <c:v>Ibland</c:v>
                </c:pt>
                <c:pt idx="2">
                  <c:v>Ja</c:v>
                </c:pt>
              </c:strCache>
            </c:strRef>
          </c:cat>
          <c:val>
            <c:numRef>
              <c:f>Sheet1!$B$2:$B$4</c:f>
              <c:numCache>
                <c:formatCode>General</c:formatCode>
                <c:ptCount val="3"/>
                <c:pt idx="0">
                  <c:v>0.89610389610389607</c:v>
                </c:pt>
                <c:pt idx="1">
                  <c:v>7.1428571428571397E-2</c:v>
                </c:pt>
                <c:pt idx="2">
                  <c:v>3.2467532467532402E-2</c:v>
                </c:pt>
              </c:numCache>
            </c:numRef>
          </c:val>
          <c:extLst>
            <c:ext xmlns:c16="http://schemas.microsoft.com/office/drawing/2014/chart" uri="{C3380CC4-5D6E-409C-BE32-E72D297353CC}">
              <c16:uniqueId val="{00000004-2291-D34C-ABA3-2DD33F4A400E}"/>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2024</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100A-C64F-9CF2-5A2D65D2A156}"/>
              </c:ext>
            </c:extLst>
          </c:dPt>
          <c:dPt>
            <c:idx val="6"/>
            <c:invertIfNegative val="0"/>
            <c:bubble3D val="0"/>
            <c:spPr>
              <a:solidFill>
                <a:srgbClr val="0071A1"/>
              </a:solidFill>
              <a:ln>
                <a:noFill/>
              </a:ln>
              <a:effectLst/>
            </c:spPr>
            <c:extLst>
              <c:ext xmlns:c16="http://schemas.microsoft.com/office/drawing/2014/chart" uri="{C3380CC4-5D6E-409C-BE32-E72D297353CC}">
                <c16:uniqueId val="{00000003-100A-C64F-9CF2-5A2D65D2A156}"/>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0.65131578947368418</c:v>
                </c:pt>
                <c:pt idx="1">
                  <c:v>0.13157894736842099</c:v>
                </c:pt>
                <c:pt idx="2">
                  <c:v>0.21710526315789469</c:v>
                </c:pt>
              </c:numCache>
            </c:numRef>
          </c:val>
          <c:extLst>
            <c:ext xmlns:c16="http://schemas.microsoft.com/office/drawing/2014/chart" uri="{C3380CC4-5D6E-409C-BE32-E72D297353CC}">
              <c16:uniqueId val="{00000004-100A-C64F-9CF2-5A2D65D2A156}"/>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2024</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6573-404A-A80C-B22F38B54972}"/>
              </c:ext>
            </c:extLst>
          </c:dPt>
          <c:dPt>
            <c:idx val="6"/>
            <c:invertIfNegative val="0"/>
            <c:bubble3D val="0"/>
            <c:spPr>
              <a:solidFill>
                <a:srgbClr val="0071A1"/>
              </a:solidFill>
              <a:ln>
                <a:noFill/>
              </a:ln>
              <a:effectLst/>
            </c:spPr>
            <c:extLst>
              <c:ext xmlns:c16="http://schemas.microsoft.com/office/drawing/2014/chart" uri="{C3380CC4-5D6E-409C-BE32-E72D297353CC}">
                <c16:uniqueId val="{00000003-6573-404A-A80C-B22F38B54972}"/>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0.85064935064935066</c:v>
                </c:pt>
                <c:pt idx="1">
                  <c:v>0.1298701298701298</c:v>
                </c:pt>
                <c:pt idx="2">
                  <c:v>1.94805194805194E-2</c:v>
                </c:pt>
              </c:numCache>
            </c:numRef>
          </c:val>
          <c:extLst>
            <c:ext xmlns:c16="http://schemas.microsoft.com/office/drawing/2014/chart" uri="{C3380CC4-5D6E-409C-BE32-E72D297353CC}">
              <c16:uniqueId val="{00000004-6573-404A-A80C-B22F38B54972}"/>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2024</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AD3F-ED4C-8DFA-B75DFADA6497}"/>
              </c:ext>
            </c:extLst>
          </c:dPt>
          <c:dPt>
            <c:idx val="6"/>
            <c:invertIfNegative val="0"/>
            <c:bubble3D val="0"/>
            <c:spPr>
              <a:solidFill>
                <a:srgbClr val="0071A1"/>
              </a:solidFill>
              <a:ln>
                <a:noFill/>
              </a:ln>
              <a:effectLst/>
            </c:spPr>
            <c:extLst>
              <c:ext xmlns:c16="http://schemas.microsoft.com/office/drawing/2014/chart" uri="{C3380CC4-5D6E-409C-BE32-E72D297353CC}">
                <c16:uniqueId val="{00000003-AD3F-ED4C-8DFA-B75DFADA649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0.9285714285714286</c:v>
                </c:pt>
                <c:pt idx="1">
                  <c:v>5.8441558441558399E-2</c:v>
                </c:pt>
                <c:pt idx="2">
                  <c:v>1.2987012987012899E-2</c:v>
                </c:pt>
              </c:numCache>
            </c:numRef>
          </c:val>
          <c:extLst>
            <c:ext xmlns:c16="http://schemas.microsoft.com/office/drawing/2014/chart" uri="{C3380CC4-5D6E-409C-BE32-E72D297353CC}">
              <c16:uniqueId val="{00000004-AD3F-ED4C-8DFA-B75DFADA6497}"/>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2024</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AD3F-ED4C-8DFA-B75DFADA6497}"/>
              </c:ext>
            </c:extLst>
          </c:dPt>
          <c:dPt>
            <c:idx val="6"/>
            <c:invertIfNegative val="0"/>
            <c:bubble3D val="0"/>
            <c:spPr>
              <a:solidFill>
                <a:srgbClr val="0071A1"/>
              </a:solidFill>
              <a:ln>
                <a:noFill/>
              </a:ln>
              <a:effectLst/>
            </c:spPr>
            <c:extLst>
              <c:ext xmlns:c16="http://schemas.microsoft.com/office/drawing/2014/chart" uri="{C3380CC4-5D6E-409C-BE32-E72D297353CC}">
                <c16:uniqueId val="{00000003-AD3F-ED4C-8DFA-B75DFADA649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0.73026315789473684</c:v>
                </c:pt>
                <c:pt idx="1">
                  <c:v>0.19078947368421051</c:v>
                </c:pt>
                <c:pt idx="2">
                  <c:v>7.8947368421052599E-2</c:v>
                </c:pt>
              </c:numCache>
            </c:numRef>
          </c:val>
          <c:extLst>
            <c:ext xmlns:c16="http://schemas.microsoft.com/office/drawing/2014/chart" uri="{C3380CC4-5D6E-409C-BE32-E72D297353CC}">
              <c16:uniqueId val="{00000004-AD3F-ED4C-8DFA-B75DFADA6497}"/>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2024</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AD3F-ED4C-8DFA-B75DFADA6497}"/>
              </c:ext>
            </c:extLst>
          </c:dPt>
          <c:dPt>
            <c:idx val="6"/>
            <c:invertIfNegative val="0"/>
            <c:bubble3D val="0"/>
            <c:spPr>
              <a:solidFill>
                <a:srgbClr val="0071A1"/>
              </a:solidFill>
              <a:ln>
                <a:noFill/>
              </a:ln>
              <a:effectLst/>
            </c:spPr>
            <c:extLst>
              <c:ext xmlns:c16="http://schemas.microsoft.com/office/drawing/2014/chart" uri="{C3380CC4-5D6E-409C-BE32-E72D297353CC}">
                <c16:uniqueId val="{00000003-AD3F-ED4C-8DFA-B75DFADA649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0.88235294117647056</c:v>
                </c:pt>
                <c:pt idx="1">
                  <c:v>8.4967320261437898E-2</c:v>
                </c:pt>
                <c:pt idx="2">
                  <c:v>3.2679738562091498E-2</c:v>
                </c:pt>
              </c:numCache>
            </c:numRef>
          </c:val>
          <c:extLst>
            <c:ext xmlns:c16="http://schemas.microsoft.com/office/drawing/2014/chart" uri="{C3380CC4-5D6E-409C-BE32-E72D297353CC}">
              <c16:uniqueId val="{00000004-AD3F-ED4C-8DFA-B75DFADA6497}"/>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2024</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AD3F-ED4C-8DFA-B75DFADA6497}"/>
              </c:ext>
            </c:extLst>
          </c:dPt>
          <c:dPt>
            <c:idx val="6"/>
            <c:invertIfNegative val="0"/>
            <c:bubble3D val="0"/>
            <c:spPr>
              <a:solidFill>
                <a:srgbClr val="0071A1"/>
              </a:solidFill>
              <a:ln>
                <a:noFill/>
              </a:ln>
              <a:effectLst/>
            </c:spPr>
            <c:extLst>
              <c:ext xmlns:c16="http://schemas.microsoft.com/office/drawing/2014/chart" uri="{C3380CC4-5D6E-409C-BE32-E72D297353CC}">
                <c16:uniqueId val="{00000003-AD3F-ED4C-8DFA-B75DFADA649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Nej</c:v>
                </c:pt>
              </c:strCache>
            </c:strRef>
          </c:cat>
          <c:val>
            <c:numRef>
              <c:f>Sheet1!$B$2:$B$3</c:f>
              <c:numCache>
                <c:formatCode>General</c:formatCode>
                <c:ptCount val="2"/>
                <c:pt idx="0">
                  <c:v>0.87662337662337664</c:v>
                </c:pt>
                <c:pt idx="1">
                  <c:v>0.12337662337662331</c:v>
                </c:pt>
              </c:numCache>
            </c:numRef>
          </c:val>
          <c:extLst>
            <c:ext xmlns:c16="http://schemas.microsoft.com/office/drawing/2014/chart" uri="{C3380CC4-5D6E-409C-BE32-E72D297353CC}">
              <c16:uniqueId val="{00000004-AD3F-ED4C-8DFA-B75DFADA6497}"/>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2024</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AD3F-ED4C-8DFA-B75DFADA6497}"/>
              </c:ext>
            </c:extLst>
          </c:dPt>
          <c:dPt>
            <c:idx val="6"/>
            <c:invertIfNegative val="0"/>
            <c:bubble3D val="0"/>
            <c:spPr>
              <a:solidFill>
                <a:srgbClr val="0071A1"/>
              </a:solidFill>
              <a:ln>
                <a:noFill/>
              </a:ln>
              <a:effectLst/>
            </c:spPr>
            <c:extLst>
              <c:ext xmlns:c16="http://schemas.microsoft.com/office/drawing/2014/chart" uri="{C3380CC4-5D6E-409C-BE32-E72D297353CC}">
                <c16:uniqueId val="{00000003-AD3F-ED4C-8DFA-B75DFADA649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Mycket nöjd 5</c:v>
                </c:pt>
                <c:pt idx="1">
                  <c:v>4</c:v>
                </c:pt>
                <c:pt idx="2">
                  <c:v>3</c:v>
                </c:pt>
                <c:pt idx="3">
                  <c:v>2</c:v>
                </c:pt>
                <c:pt idx="4">
                  <c:v>Inte nöjd 1</c:v>
                </c:pt>
              </c:strCache>
            </c:strRef>
          </c:cat>
          <c:val>
            <c:numRef>
              <c:f>Sheet1!$B$2:$B$6</c:f>
              <c:numCache>
                <c:formatCode>General</c:formatCode>
                <c:ptCount val="5"/>
                <c:pt idx="0">
                  <c:v>0.66887417218543044</c:v>
                </c:pt>
                <c:pt idx="1">
                  <c:v>0.1655629139072847</c:v>
                </c:pt>
                <c:pt idx="2">
                  <c:v>9.2715231788079402E-2</c:v>
                </c:pt>
                <c:pt idx="3">
                  <c:v>2.64900662251655E-2</c:v>
                </c:pt>
                <c:pt idx="4">
                  <c:v>4.6357615894039701E-2</c:v>
                </c:pt>
              </c:numCache>
            </c:numRef>
          </c:val>
          <c:extLst>
            <c:ext xmlns:c16="http://schemas.microsoft.com/office/drawing/2014/chart" uri="{C3380CC4-5D6E-409C-BE32-E72D297353CC}">
              <c16:uniqueId val="{00000004-AD3F-ED4C-8DFA-B75DFADA6497}"/>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2024</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0071A1"/>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Flicka</c:v>
                </c:pt>
                <c:pt idx="1">
                  <c:v>Pojke</c:v>
                </c:pt>
              </c:strCache>
            </c:strRef>
          </c:cat>
          <c:val>
            <c:numRef>
              <c:f>Sheet1!$B$2:$B$3</c:f>
              <c:numCache>
                <c:formatCode>General</c:formatCode>
                <c:ptCount val="2"/>
                <c:pt idx="0">
                  <c:v>0.27857142857142858</c:v>
                </c:pt>
                <c:pt idx="1">
                  <c:v>0.72142857142857142</c:v>
                </c:pt>
              </c:numCache>
            </c:numRef>
          </c:val>
          <c:extLst>
            <c:ext xmlns:c16="http://schemas.microsoft.com/office/drawing/2014/chart" uri="{C3380CC4-5D6E-409C-BE32-E72D297353CC}">
              <c16:uniqueId val="{00000004-D71D-234A-BC86-2AD23DDF53C1}"/>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2024</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0071A1"/>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Korttidshem</c:v>
                </c:pt>
                <c:pt idx="1">
                  <c:v>Barnboende</c:v>
                </c:pt>
                <c:pt idx="2">
                  <c:v>Lägerverksamhet</c:v>
                </c:pt>
                <c:pt idx="3">
                  <c:v>Avlösarservice</c:v>
                </c:pt>
              </c:strCache>
            </c:strRef>
          </c:cat>
          <c:val>
            <c:numRef>
              <c:f>Sheet1!$B$2:$B$5</c:f>
              <c:numCache>
                <c:formatCode>General</c:formatCode>
                <c:ptCount val="4"/>
                <c:pt idx="0">
                  <c:v>0.21830985915492951</c:v>
                </c:pt>
                <c:pt idx="1">
                  <c:v>7.0422535211267E-3</c:v>
                </c:pt>
                <c:pt idx="2">
                  <c:v>0.43661971830985907</c:v>
                </c:pt>
                <c:pt idx="3">
                  <c:v>0.42253521126760563</c:v>
                </c:pt>
              </c:numCache>
            </c:numRef>
          </c:val>
          <c:extLst>
            <c:ext xmlns:c16="http://schemas.microsoft.com/office/drawing/2014/chart" uri="{C3380CC4-5D6E-409C-BE32-E72D297353CC}">
              <c16:uniqueId val="{00000004-D71D-234A-BC86-2AD23DDF53C1}"/>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2024</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0071A1"/>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0.7857142857142857</c:v>
                </c:pt>
                <c:pt idx="1">
                  <c:v>0.1688311688311688</c:v>
                </c:pt>
                <c:pt idx="2">
                  <c:v>4.54545454545454E-2</c:v>
                </c:pt>
              </c:numCache>
            </c:numRef>
          </c:val>
          <c:extLst>
            <c:ext xmlns:c16="http://schemas.microsoft.com/office/drawing/2014/chart" uri="{C3380CC4-5D6E-409C-BE32-E72D297353CC}">
              <c16:uniqueId val="{00000004-D71D-234A-BC86-2AD23DDF53C1}"/>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2024</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0071A1"/>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0.87662337662337664</c:v>
                </c:pt>
                <c:pt idx="1">
                  <c:v>7.1428571428571397E-2</c:v>
                </c:pt>
                <c:pt idx="2">
                  <c:v>5.1948051948051903E-2</c:v>
                </c:pt>
              </c:numCache>
            </c:numRef>
          </c:val>
          <c:extLst>
            <c:ext xmlns:c16="http://schemas.microsoft.com/office/drawing/2014/chart" uri="{C3380CC4-5D6E-409C-BE32-E72D297353CC}">
              <c16:uniqueId val="{00000004-D71D-234A-BC86-2AD23DDF53C1}"/>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2024</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A45C-A94C-9432-B280276FEA48}"/>
              </c:ext>
            </c:extLst>
          </c:dPt>
          <c:dPt>
            <c:idx val="6"/>
            <c:invertIfNegative val="0"/>
            <c:bubble3D val="0"/>
            <c:spPr>
              <a:solidFill>
                <a:srgbClr val="0071A1"/>
              </a:solidFill>
              <a:ln>
                <a:noFill/>
              </a:ln>
              <a:effectLst/>
            </c:spPr>
            <c:extLst>
              <c:ext xmlns:c16="http://schemas.microsoft.com/office/drawing/2014/chart" uri="{C3380CC4-5D6E-409C-BE32-E72D297353CC}">
                <c16:uniqueId val="{00000003-A45C-A94C-9432-B280276FEA4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0.93506493506493504</c:v>
                </c:pt>
                <c:pt idx="1">
                  <c:v>5.8441558441558399E-2</c:v>
                </c:pt>
                <c:pt idx="2">
                  <c:v>6.4935064935064003E-3</c:v>
                </c:pt>
              </c:numCache>
            </c:numRef>
          </c:val>
          <c:extLst>
            <c:ext xmlns:c16="http://schemas.microsoft.com/office/drawing/2014/chart" uri="{C3380CC4-5D6E-409C-BE32-E72D297353CC}">
              <c16:uniqueId val="{00000004-A45C-A94C-9432-B280276FEA48}"/>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2024</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2E25-0047-A27B-2FF51A0B3603}"/>
              </c:ext>
            </c:extLst>
          </c:dPt>
          <c:dPt>
            <c:idx val="6"/>
            <c:invertIfNegative val="0"/>
            <c:bubble3D val="0"/>
            <c:spPr>
              <a:solidFill>
                <a:srgbClr val="0071A1"/>
              </a:solidFill>
              <a:ln>
                <a:noFill/>
              </a:ln>
              <a:effectLst/>
            </c:spPr>
            <c:extLst>
              <c:ext xmlns:c16="http://schemas.microsoft.com/office/drawing/2014/chart" uri="{C3380CC4-5D6E-409C-BE32-E72D297353CC}">
                <c16:uniqueId val="{00000003-2E25-0047-A27B-2FF51A0B3603}"/>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0.86363636363636365</c:v>
                </c:pt>
                <c:pt idx="1">
                  <c:v>9.7402597402597393E-2</c:v>
                </c:pt>
                <c:pt idx="2">
                  <c:v>3.8961038961038898E-2</c:v>
                </c:pt>
              </c:numCache>
            </c:numRef>
          </c:val>
          <c:extLst>
            <c:ext xmlns:c16="http://schemas.microsoft.com/office/drawing/2014/chart" uri="{C3380CC4-5D6E-409C-BE32-E72D297353CC}">
              <c16:uniqueId val="{00000004-2E25-0047-A27B-2FF51A0B3603}"/>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2024</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9D12-5F42-8C2E-EC79643BFFCC}"/>
              </c:ext>
            </c:extLst>
          </c:dPt>
          <c:dPt>
            <c:idx val="6"/>
            <c:invertIfNegative val="0"/>
            <c:bubble3D val="0"/>
            <c:spPr>
              <a:solidFill>
                <a:srgbClr val="0071A1"/>
              </a:solidFill>
              <a:ln>
                <a:noFill/>
              </a:ln>
              <a:effectLst/>
            </c:spPr>
            <c:extLst>
              <c:ext xmlns:c16="http://schemas.microsoft.com/office/drawing/2014/chart" uri="{C3380CC4-5D6E-409C-BE32-E72D297353CC}">
                <c16:uniqueId val="{00000003-9D12-5F42-8C2E-EC79643BFFCC}"/>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0.75324675324675328</c:v>
                </c:pt>
                <c:pt idx="1">
                  <c:v>0.22727272727272721</c:v>
                </c:pt>
                <c:pt idx="2">
                  <c:v>1.94805194805194E-2</c:v>
                </c:pt>
              </c:numCache>
            </c:numRef>
          </c:val>
          <c:extLst>
            <c:ext xmlns:c16="http://schemas.microsoft.com/office/drawing/2014/chart" uri="{C3380CC4-5D6E-409C-BE32-E72D297353CC}">
              <c16:uniqueId val="{00000004-9D12-5F42-8C2E-EC79643BFFCC}"/>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2024</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4448-9A4E-8929-9AD71424034A}"/>
              </c:ext>
            </c:extLst>
          </c:dPt>
          <c:dPt>
            <c:idx val="6"/>
            <c:invertIfNegative val="0"/>
            <c:bubble3D val="0"/>
            <c:spPr>
              <a:solidFill>
                <a:srgbClr val="0071A1"/>
              </a:solidFill>
              <a:ln>
                <a:noFill/>
              </a:ln>
              <a:effectLst/>
            </c:spPr>
            <c:extLst>
              <c:ext xmlns:c16="http://schemas.microsoft.com/office/drawing/2014/chart" uri="{C3380CC4-5D6E-409C-BE32-E72D297353CC}">
                <c16:uniqueId val="{00000003-4448-9A4E-8929-9AD71424034A}"/>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0.89610389610389607</c:v>
                </c:pt>
                <c:pt idx="1">
                  <c:v>7.7922077922077906E-2</c:v>
                </c:pt>
                <c:pt idx="2">
                  <c:v>2.5974025974025899E-2</c:v>
                </c:pt>
              </c:numCache>
            </c:numRef>
          </c:val>
          <c:extLst>
            <c:ext xmlns:c16="http://schemas.microsoft.com/office/drawing/2014/chart" uri="{C3380CC4-5D6E-409C-BE32-E72D297353CC}">
              <c16:uniqueId val="{00000004-4448-9A4E-8929-9AD71424034A}"/>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C99F5C-CBF5-DF46-A547-7E4FFE295152}" type="datetimeFigureOut">
              <a:rPr lang="sv-SE"/>
              <a:t>2024-11-22</a:t>
            </a:fld>
            <a:endParaRPr lang="sv-SE"/>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A202B6-01B5-D644-AEF6-2AC400292CD8}" type="slidenum">
              <a:rPr/>
              <a:t>‹#›</a:t>
            </a:fld>
            <a:endParaRPr lang="sv-SE"/>
          </a:p>
        </p:txBody>
      </p:sp>
    </p:spTree>
    <p:extLst>
      <p:ext uri="{BB962C8B-B14F-4D97-AF65-F5344CB8AC3E}">
        <p14:creationId xmlns:p14="http://schemas.microsoft.com/office/powerpoint/2010/main" val="1014046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21A202B6-01B5-D644-AEF6-2AC400292CD8}" type="slidenum">
              <a:rPr/>
              <a:t>2</a:t>
            </a:fld>
            <a:endParaRPr lang="sv-SE"/>
          </a:p>
        </p:txBody>
      </p:sp>
    </p:spTree>
    <p:extLst>
      <p:ext uri="{BB962C8B-B14F-4D97-AF65-F5344CB8AC3E}">
        <p14:creationId xmlns:p14="http://schemas.microsoft.com/office/powerpoint/2010/main" val="1548649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21A202B6-01B5-D644-AEF6-2AC400292CD8}" type="slidenum">
              <a:rPr/>
              <a:t>3</a:t>
            </a:fld>
            <a:endParaRPr lang="sv-SE"/>
          </a:p>
        </p:txBody>
      </p:sp>
    </p:spTree>
    <p:extLst>
      <p:ext uri="{BB962C8B-B14F-4D97-AF65-F5344CB8AC3E}">
        <p14:creationId xmlns:p14="http://schemas.microsoft.com/office/powerpoint/2010/main" val="4070944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AE478E9F-EA97-584B-A2E9-A3C9F49DCB73}"/>
              </a:ext>
            </a:extLst>
          </p:cNvPr>
          <p:cNvSpPr>
            <a:spLocks noGrp="1"/>
          </p:cNvSpPr>
          <p:nvPr>
            <p:ph type="title"/>
          </p:nvPr>
        </p:nvSpPr>
        <p:spPr/>
        <p:txBody>
          <a:bodyPr/>
          <a:lstStyle/>
          <a:p>
            <a:r>
              <a:rPr lang="en-US" dirty="0"/>
              <a:t>Click to edit Master title style</a:t>
            </a:r>
            <a:endParaRPr lang="sv-SE" dirty="0"/>
          </a:p>
        </p:txBody>
      </p:sp>
      <p:sp>
        <p:nvSpPr>
          <p:cNvPr id="15" name="Slide Number Placeholder 14">
            <a:extLst>
              <a:ext uri="{FF2B5EF4-FFF2-40B4-BE49-F238E27FC236}">
                <a16:creationId xmlns:a16="http://schemas.microsoft.com/office/drawing/2014/main" id="{D44DBCCD-EA1F-1546-9FCF-0E871F458856}"/>
              </a:ext>
            </a:extLst>
          </p:cNvPr>
          <p:cNvSpPr>
            <a:spLocks noGrp="1"/>
          </p:cNvSpPr>
          <p:nvPr>
            <p:ph type="sldNum" sz="quarter" idx="11"/>
          </p:nvPr>
        </p:nvSpPr>
        <p:spPr>
          <a:xfrm>
            <a:off x="2792760" y="6356352"/>
            <a:ext cx="2228850" cy="365125"/>
          </a:xfrm>
        </p:spPr>
        <p:txBody>
          <a:bodyPr/>
          <a:lstStyle/>
          <a:p>
            <a:fld id="{35DC3D6C-A556-0D48-B15A-DD8A2D5F88FC}" type="slidenum">
              <a:rPr lang="sv-SE" smtClean="0"/>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8623" y="735981"/>
            <a:ext cx="8543925" cy="26333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DC3D6C-A556-0D48-B15A-DD8A2D5F88FC}" type="slidenum">
              <a:rPr/>
              <a:t>‹#›</a:t>
            </a:fld>
            <a:endParaRPr lang="sv-SE"/>
          </a:p>
        </p:txBody>
      </p:sp>
    </p:spTree>
    <p:extLst>
      <p:ext uri="{BB962C8B-B14F-4D97-AF65-F5344CB8AC3E}">
        <p14:creationId xmlns:p14="http://schemas.microsoft.com/office/powerpoint/2010/main" val="946732147"/>
      </p:ext>
    </p:extLst>
  </p:cSld>
  <p:clrMap bg1="lt1" tx1="dk1" bg2="lt2" tx2="dk2" accent1="accent1" accent2="accent2" accent3="accent3" accent4="accent4" accent5="accent5" accent6="accent6" hlink="hlink" folHlink="folHlink"/>
  <p:sldLayoutIdLst>
    <p:sldLayoutId id="2147483661" r:id="rId1"/>
    <p:sldLayoutId id="2147483667" r:id="rId2"/>
  </p:sldLayoutIdLst>
  <p:hf hdr="0" dt="0"/>
  <p:txStyles>
    <p:titleStyle>
      <a:lvl1pPr algn="l" defTabSz="914400" rtl="0" eaLnBrk="1" latinLnBrk="0" hangingPunct="1">
        <a:lnSpc>
          <a:spcPct val="90000"/>
        </a:lnSpc>
        <a:spcBef>
          <a:spcPct val="0"/>
        </a:spcBef>
        <a:buNone/>
        <a:defRPr sz="2000" b="1" i="0" kern="1200">
          <a:solidFill>
            <a:schemeClr val="tx1"/>
          </a:solidFill>
          <a:latin typeface="Arial Black" panose="020B0604020202020204" pitchFamily="34" charset="0"/>
          <a:ea typeface="+mj-ea"/>
          <a:cs typeface="Arial Black"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Underrubrik 2">
            <a:extLst>
              <a:ext uri="{FF2B5EF4-FFF2-40B4-BE49-F238E27FC236}">
                <a16:creationId xmlns:a16="http://schemas.microsoft.com/office/drawing/2014/main" id="{CB932938-7F2C-AD41-B3E8-1A5FCD69D078}"/>
              </a:ext>
            </a:extLst>
          </p:cNvPr>
          <p:cNvSpPr txBox="1">
            <a:spLocks/>
          </p:cNvSpPr>
          <p:nvPr/>
        </p:nvSpPr>
        <p:spPr bwMode="auto">
          <a:xfrm>
            <a:off x="824156" y="2492896"/>
            <a:ext cx="8248508" cy="59144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400" b="1" kern="0" noProof="1">
                <a:solidFill>
                  <a:srgbClr val="231F20"/>
                </a:solidFill>
                <a:latin typeface="Arial Black" charset="0"/>
                <a:ea typeface="Arial Black" charset="0"/>
                <a:cs typeface="Arial Black" charset="0"/>
              </a:rPr>
              <a:t>Vårdnadshavare</a:t>
            </a:r>
            <a:endParaRPr lang="sv-SE" sz="2400" b="1" kern="0" dirty="0">
              <a:solidFill>
                <a:srgbClr val="231F20"/>
              </a:solidFill>
              <a:latin typeface="Arial Black" charset="0"/>
              <a:ea typeface="Arial Black" charset="0"/>
              <a:cs typeface="Arial Black" charset="0"/>
            </a:endParaRPr>
          </a:p>
        </p:txBody>
      </p:sp>
      <p:sp>
        <p:nvSpPr>
          <p:cNvPr id="16" name="Underrubrik 2">
            <a:extLst>
              <a:ext uri="{FF2B5EF4-FFF2-40B4-BE49-F238E27FC236}">
                <a16:creationId xmlns:a16="http://schemas.microsoft.com/office/drawing/2014/main" id="{378DBFEB-4C66-B04B-A4CE-5988880B2B2C}"/>
              </a:ext>
            </a:extLst>
          </p:cNvPr>
          <p:cNvSpPr txBox="1">
            <a:spLocks/>
          </p:cNvSpPr>
          <p:nvPr/>
        </p:nvSpPr>
        <p:spPr bwMode="auto">
          <a:xfrm>
            <a:off x="837646" y="3342312"/>
            <a:ext cx="7571738" cy="14548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000" b="1" kern="0" noProof="1">
                <a:solidFill>
                  <a:srgbClr val="231F20"/>
                </a:solidFill>
                <a:latin typeface="Arial Black" charset="0"/>
                <a:ea typeface="Arial Black" charset="0"/>
                <a:cs typeface="Arial Black" charset="0"/>
              </a:rPr>
              <a:t>Göteborg</a:t>
            </a:r>
            <a:endParaRPr lang="sv-SE" sz="2000" b="1" kern="0" dirty="0">
              <a:solidFill>
                <a:srgbClr val="231F20"/>
              </a:solidFill>
              <a:latin typeface="Arial Black" charset="0"/>
              <a:ea typeface="Arial Black" charset="0"/>
              <a:cs typeface="Arial Black" charset="0"/>
            </a:endParaRPr>
          </a:p>
        </p:txBody>
      </p:sp>
      <p:pic>
        <p:nvPicPr>
          <p:cNvPr id="7" name="Picture 4">
            <a:extLst>
              <a:ext uri="{FF2B5EF4-FFF2-40B4-BE49-F238E27FC236}">
                <a16:creationId xmlns:a16="http://schemas.microsoft.com/office/drawing/2014/main" id="{103FEA5F-FD89-3B48-8C0B-BB314FEAD4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4728" y="188640"/>
            <a:ext cx="778618" cy="693568"/>
          </a:xfrm>
          <a:prstGeom prst="rect">
            <a:avLst/>
          </a:prstGeom>
        </p:spPr>
      </p:pic>
      <p:pic>
        <p:nvPicPr>
          <p:cNvPr id="3" name="Bildobjekt 2">
            <a:extLst>
              <a:ext uri="{FF2B5EF4-FFF2-40B4-BE49-F238E27FC236}">
                <a16:creationId xmlns:a16="http://schemas.microsoft.com/office/drawing/2014/main" id="{E9670B28-CA72-21DE-2802-642FE4F7C4EF}"/>
              </a:ext>
            </a:extLst>
          </p:cNvPr>
          <p:cNvPicPr>
            <a:picLocks noChangeAspect="1"/>
          </p:cNvPicPr>
          <p:nvPr/>
        </p:nvPicPr>
        <p:blipFill>
          <a:blip r:embed="rId3"/>
          <a:srcRect t="30736" b="30736"/>
          <a:stretch/>
        </p:blipFill>
        <p:spPr>
          <a:xfrm>
            <a:off x="547042" y="260648"/>
            <a:ext cx="1800200" cy="693568"/>
          </a:xfrm>
          <a:prstGeom prst="rect">
            <a:avLst/>
          </a:prstGeom>
        </p:spPr>
      </p:pic>
    </p:spTree>
    <p:extLst>
      <p:ext uri="{BB962C8B-B14F-4D97-AF65-F5344CB8AC3E}">
        <p14:creationId xmlns:p14="http://schemas.microsoft.com/office/powerpoint/2010/main" val="1020854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10</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3294191355"/>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ditt barn får den hjälp/stöd hen vill ha? Resultat för 2024</a:t>
            </a:r>
          </a:p>
        </p:txBody>
      </p:sp>
      <p:sp>
        <p:nvSpPr>
          <p:cNvPr id="10" name="textruta 9">
            <a:extLst>
              <a:ext uri="{FF2B5EF4-FFF2-40B4-BE49-F238E27FC236}">
                <a16:creationId xmlns:a16="http://schemas.microsoft.com/office/drawing/2014/main" id="{56BB2450-DE16-A54F-8861-16A99245BF6D}"/>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11" name="textruta 10">
            <a:extLst>
              <a:ext uri="{FF2B5EF4-FFF2-40B4-BE49-F238E27FC236}">
                <a16:creationId xmlns:a16="http://schemas.microsoft.com/office/drawing/2014/main" id="{E92FB859-B350-084B-B7C0-3C9325291B15}"/>
              </a:ext>
            </a:extLst>
          </p:cNvPr>
          <p:cNvSpPr txBox="1"/>
          <p:nvPr/>
        </p:nvSpPr>
        <p:spPr>
          <a:xfrm>
            <a:off x="417600" y="6437948"/>
            <a:ext cx="4032000" cy="230832"/>
          </a:xfrm>
          <a:prstGeom prst="rect">
            <a:avLst/>
          </a:prstGeom>
          <a:noFill/>
        </p:spPr>
        <p:txBody>
          <a:bodyPr wrap="square" rtlCol="0">
            <a:spAutoFit/>
          </a:bodyPr>
          <a:lstStyle/>
          <a:p>
            <a:r>
              <a:rPr lang="sv-SE" sz="900" i="1" dirty="0">
                <a:latin typeface="Arial" panose="020B0604020202020204" pitchFamily="34" charset="0"/>
                <a:cs typeface="Arial" panose="020B0604020202020204" pitchFamily="34" charset="0"/>
              </a:rPr>
              <a:t>Antal svar 2024: 154</a:t>
            </a:r>
          </a:p>
        </p:txBody>
      </p:sp>
    </p:spTree>
    <p:extLst>
      <p:ext uri="{BB962C8B-B14F-4D97-AF65-F5344CB8AC3E}">
        <p14:creationId xmlns:p14="http://schemas.microsoft.com/office/powerpoint/2010/main" val="3978840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2BC617-1D51-0E50-D895-EA3E271C5A65}"/>
            </a:ext>
          </a:extLst>
        </p:cNvPr>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DF29836D-F7E5-6DD3-6E34-FFC7C28DAA67}"/>
              </a:ext>
            </a:extLst>
          </p:cNvPr>
          <p:cNvSpPr>
            <a:spLocks noGrp="1"/>
          </p:cNvSpPr>
          <p:nvPr>
            <p:ph type="sldNum" sz="quarter" idx="11"/>
          </p:nvPr>
        </p:nvSpPr>
        <p:spPr/>
        <p:txBody>
          <a:bodyPr/>
          <a:lstStyle/>
          <a:p>
            <a:fld id="{35DC3D6C-A556-0D48-B15A-DD8A2D5F88FC}" type="slidenum">
              <a:rPr lang="sv-SE" smtClean="0"/>
              <a:t>11</a:t>
            </a:fld>
            <a:endParaRPr lang="sv-SE"/>
          </a:p>
        </p:txBody>
      </p:sp>
      <p:sp>
        <p:nvSpPr>
          <p:cNvPr id="7" name="TextBox 14">
            <a:extLst>
              <a:ext uri="{FF2B5EF4-FFF2-40B4-BE49-F238E27FC236}">
                <a16:creationId xmlns:a16="http://schemas.microsoft.com/office/drawing/2014/main" id="{70481075-4E1C-5B08-6FB9-85E068B6138C}"/>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ditt barn får den hjälp/stöd hen vill ha?</a:t>
            </a:r>
          </a:p>
        </p:txBody>
      </p:sp>
      <p:sp>
        <p:nvSpPr>
          <p:cNvPr id="10" name="textruta 9">
            <a:extLst>
              <a:ext uri="{FF2B5EF4-FFF2-40B4-BE49-F238E27FC236}">
                <a16:creationId xmlns:a16="http://schemas.microsoft.com/office/drawing/2014/main" id="{F90F2676-1162-8AEA-CB96-2ACAF02C607B}"/>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9" name="textruta 8">
            <a:extLst>
              <a:ext uri="{FF2B5EF4-FFF2-40B4-BE49-F238E27FC236}">
                <a16:creationId xmlns:a16="http://schemas.microsoft.com/office/drawing/2014/main" id="{019117FB-A0DC-40F7-DC01-6200A6A71FF1}"/>
              </a:ext>
            </a:extLst>
          </p:cNvPr>
          <p:cNvSpPr txBox="1"/>
          <p:nvPr/>
        </p:nvSpPr>
        <p:spPr>
          <a:xfrm>
            <a:off x="416496" y="6437948"/>
            <a:ext cx="4032000" cy="230832"/>
          </a:xfrm>
          <a:prstGeom prst="rect">
            <a:avLst/>
          </a:prstGeom>
          <a:noFill/>
        </p:spPr>
        <p:txBody>
          <a:bodyPr wrap="square" rtlCol="0">
            <a:spAutoFit/>
          </a:bodyPr>
          <a:lstStyle/>
          <a:p>
            <a:endParaRPr sz="900" i="1" dirty="0">
              <a:latin typeface="Arial" panose="020B0604020202020204" pitchFamily="34" charset="0"/>
              <a:cs typeface="Arial" panose="020B0604020202020204" pitchFamily="34" charset="0"/>
            </a:endParaRPr>
          </a:p>
        </p:txBody>
      </p:sp>
      <p:graphicFrame>
        <p:nvGraphicFramePr>
          <p:cNvPr id="2" name="Tabell 10">
            <a:extLst>
              <a:ext uri="{FF2B5EF4-FFF2-40B4-BE49-F238E27FC236}">
                <a16:creationId xmlns:a16="http://schemas.microsoft.com/office/drawing/2014/main" id="{A906565E-3F85-5B7C-71E3-F91BA9340531}"/>
              </a:ext>
            </a:extLst>
          </p:cNvPr>
          <p:cNvGraphicFramePr>
            <a:graphicFrameLocks noGrp="1"/>
          </p:cNvGraphicFramePr>
          <p:nvPr>
            <p:extLst>
              <p:ext uri="{D42A27DB-BD31-4B8C-83A1-F6EECF244321}">
                <p14:modId xmlns:p14="http://schemas.microsoft.com/office/powerpoint/2010/main" val="542265101"/>
              </p:ext>
            </p:extLst>
          </p:nvPr>
        </p:nvGraphicFramePr>
        <p:xfrm>
          <a:off x="376540" y="2590291"/>
          <a:ext cx="9115198" cy="3565480"/>
        </p:xfrm>
        <a:graphic>
          <a:graphicData uri="http://schemas.openxmlformats.org/drawingml/2006/table">
            <a:tbl>
              <a:tblPr firstRow="1" bandRow="1">
                <a:tableStyleId>{5C22544A-7EE6-4342-B048-85BDC9FD1C3A}</a:tableStyleId>
              </a:tblPr>
              <a:tblGrid>
                <a:gridCol w="1894546">
                  <a:extLst>
                    <a:ext uri="{9D8B030D-6E8A-4147-A177-3AD203B41FA5}">
                      <a16:colId xmlns:a16="http://schemas.microsoft.com/office/drawing/2014/main" val="60862922"/>
                    </a:ext>
                  </a:extLst>
                </a:gridCol>
                <a:gridCol w="1805163">
                  <a:extLst>
                    <a:ext uri="{9D8B030D-6E8A-4147-A177-3AD203B41FA5}">
                      <a16:colId xmlns:a16="http://schemas.microsoft.com/office/drawing/2014/main" val="2223991577"/>
                    </a:ext>
                  </a:extLst>
                </a:gridCol>
                <a:gridCol w="1805163">
                  <a:extLst>
                    <a:ext uri="{9D8B030D-6E8A-4147-A177-3AD203B41FA5}">
                      <a16:colId xmlns:a16="http://schemas.microsoft.com/office/drawing/2014/main" val="2683324575"/>
                    </a:ext>
                  </a:extLst>
                </a:gridCol>
                <a:gridCol w="1805163">
                  <a:extLst>
                    <a:ext uri="{9D8B030D-6E8A-4147-A177-3AD203B41FA5}">
                      <a16:colId xmlns:a16="http://schemas.microsoft.com/office/drawing/2014/main" val="2412723157"/>
                    </a:ext>
                  </a:extLst>
                </a:gridCol>
                <a:gridCol w="1805163">
                  <a:extLst>
                    <a:ext uri="{9D8B030D-6E8A-4147-A177-3AD203B41FA5}">
                      <a16:colId xmlns:a16="http://schemas.microsoft.com/office/drawing/2014/main" val="462950667"/>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a:solidFill>
                            <a:schemeClr val="tx1"/>
                          </a:solidFill>
                          <a:latin typeface="Arial" panose="020B0604020202020204" pitchFamily="34" charset="0"/>
                          <a:cs typeface="Arial" panose="020B0604020202020204" pitchFamily="34" charset="0"/>
                        </a:rPr>
                        <a:t>Göteborg </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tc>
                <a:tc hMerge="1">
                  <a:txBody>
                    <a:bodyPr/>
                    <a:lstStyle/>
                    <a:p>
                      <a:pPr algn="ctr"/>
                      <a:r>
                        <a:t>-</a:t>
                      </a:r>
                    </a:p>
                  </a:txBody>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Korttidshem</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Barnboende</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Lägerverksamhet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Avlösarservice</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60</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10 %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10 %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Tree>
    <p:extLst>
      <p:ext uri="{BB962C8B-B14F-4D97-AF65-F5344CB8AC3E}">
        <p14:creationId xmlns:p14="http://schemas.microsoft.com/office/powerpoint/2010/main" val="3356676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12</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personalen bryr sig om ditt barn? Resultat för 2024</a:t>
            </a:r>
          </a:p>
        </p:txBody>
      </p:sp>
      <p:sp>
        <p:nvSpPr>
          <p:cNvPr id="10" name="textruta 9">
            <a:extLst>
              <a:ext uri="{FF2B5EF4-FFF2-40B4-BE49-F238E27FC236}">
                <a16:creationId xmlns:a16="http://schemas.microsoft.com/office/drawing/2014/main" id="{56BB2450-DE16-A54F-8861-16A99245BF6D}"/>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11" name="textruta 10">
            <a:extLst>
              <a:ext uri="{FF2B5EF4-FFF2-40B4-BE49-F238E27FC236}">
                <a16:creationId xmlns:a16="http://schemas.microsoft.com/office/drawing/2014/main" id="{E92FB859-B350-084B-B7C0-3C9325291B15}"/>
              </a:ext>
            </a:extLst>
          </p:cNvPr>
          <p:cNvSpPr txBox="1"/>
          <p:nvPr/>
        </p:nvSpPr>
        <p:spPr>
          <a:xfrm>
            <a:off x="417600" y="6437948"/>
            <a:ext cx="4032000" cy="230832"/>
          </a:xfrm>
          <a:prstGeom prst="rect">
            <a:avLst/>
          </a:prstGeom>
          <a:noFill/>
        </p:spPr>
        <p:txBody>
          <a:bodyPr wrap="square" rtlCol="0">
            <a:spAutoFit/>
          </a:bodyPr>
          <a:lstStyle/>
          <a:p>
            <a:r>
              <a:rPr lang="sv-SE" sz="900" i="1" dirty="0">
                <a:latin typeface="Arial" panose="020B0604020202020204" pitchFamily="34" charset="0"/>
                <a:cs typeface="Arial" panose="020B0604020202020204" pitchFamily="34" charset="0"/>
              </a:rPr>
              <a:t>Antal svar 2024: 154</a:t>
            </a:r>
          </a:p>
        </p:txBody>
      </p:sp>
      <p:graphicFrame>
        <p:nvGraphicFramePr>
          <p:cNvPr id="2" name="Diagram 1">
            <a:extLst>
              <a:ext uri="{FF2B5EF4-FFF2-40B4-BE49-F238E27FC236}">
                <a16:creationId xmlns:a16="http://schemas.microsoft.com/office/drawing/2014/main" id="{10EDEC98-571C-BFF3-769C-C101F0162AF3}"/>
              </a:ext>
            </a:extLst>
          </p:cNvPr>
          <p:cNvGraphicFramePr/>
          <p:nvPr>
            <p:extLst>
              <p:ext uri="{D42A27DB-BD31-4B8C-83A1-F6EECF244321}">
                <p14:modId xmlns:p14="http://schemas.microsoft.com/office/powerpoint/2010/main" val="2815215948"/>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7817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93953-302A-AA62-BF7E-8263ABDEA4EF}"/>
            </a:ext>
          </a:extLst>
        </p:cNvPr>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1F17410B-7B48-9F3B-4C3B-6D33ABBF7E42}"/>
              </a:ext>
            </a:extLst>
          </p:cNvPr>
          <p:cNvSpPr>
            <a:spLocks noGrp="1"/>
          </p:cNvSpPr>
          <p:nvPr>
            <p:ph type="sldNum" sz="quarter" idx="11"/>
          </p:nvPr>
        </p:nvSpPr>
        <p:spPr/>
        <p:txBody>
          <a:bodyPr/>
          <a:lstStyle/>
          <a:p>
            <a:fld id="{35DC3D6C-A556-0D48-B15A-DD8A2D5F88FC}" type="slidenum">
              <a:rPr lang="sv-SE" smtClean="0"/>
              <a:t>13</a:t>
            </a:fld>
            <a:endParaRPr lang="sv-SE"/>
          </a:p>
        </p:txBody>
      </p:sp>
      <p:sp>
        <p:nvSpPr>
          <p:cNvPr id="7" name="TextBox 14">
            <a:extLst>
              <a:ext uri="{FF2B5EF4-FFF2-40B4-BE49-F238E27FC236}">
                <a16:creationId xmlns:a16="http://schemas.microsoft.com/office/drawing/2014/main" id="{04166953-3415-6078-5D4D-9140CD7AF1E6}"/>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personalen bryr sig om ditt barn?</a:t>
            </a:r>
          </a:p>
        </p:txBody>
      </p:sp>
      <p:sp>
        <p:nvSpPr>
          <p:cNvPr id="10" name="textruta 9">
            <a:extLst>
              <a:ext uri="{FF2B5EF4-FFF2-40B4-BE49-F238E27FC236}">
                <a16:creationId xmlns:a16="http://schemas.microsoft.com/office/drawing/2014/main" id="{9ED81DF8-562F-06A4-03F8-7EC1D7DF867A}"/>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9" name="textruta 8">
            <a:extLst>
              <a:ext uri="{FF2B5EF4-FFF2-40B4-BE49-F238E27FC236}">
                <a16:creationId xmlns:a16="http://schemas.microsoft.com/office/drawing/2014/main" id="{EF64ED25-282E-DBAA-0A68-F90DFD4811CD}"/>
              </a:ext>
            </a:extLst>
          </p:cNvPr>
          <p:cNvSpPr txBox="1"/>
          <p:nvPr/>
        </p:nvSpPr>
        <p:spPr>
          <a:xfrm>
            <a:off x="416496" y="6437948"/>
            <a:ext cx="4032000" cy="230832"/>
          </a:xfrm>
          <a:prstGeom prst="rect">
            <a:avLst/>
          </a:prstGeom>
          <a:noFill/>
        </p:spPr>
        <p:txBody>
          <a:bodyPr wrap="square" rtlCol="0">
            <a:spAutoFit/>
          </a:bodyPr>
          <a:lstStyle/>
          <a:p>
            <a:endParaRPr sz="900" i="1" dirty="0">
              <a:latin typeface="Arial" panose="020B0604020202020204" pitchFamily="34" charset="0"/>
              <a:cs typeface="Arial" panose="020B0604020202020204" pitchFamily="34" charset="0"/>
            </a:endParaRPr>
          </a:p>
        </p:txBody>
      </p:sp>
      <p:graphicFrame>
        <p:nvGraphicFramePr>
          <p:cNvPr id="2" name="Tabell 10">
            <a:extLst>
              <a:ext uri="{FF2B5EF4-FFF2-40B4-BE49-F238E27FC236}">
                <a16:creationId xmlns:a16="http://schemas.microsoft.com/office/drawing/2014/main" id="{7F0A5B59-112B-BC3B-1532-0F5C536C99AB}"/>
              </a:ext>
            </a:extLst>
          </p:cNvPr>
          <p:cNvGraphicFramePr>
            <a:graphicFrameLocks noGrp="1"/>
          </p:cNvGraphicFramePr>
          <p:nvPr>
            <p:extLst>
              <p:ext uri="{D42A27DB-BD31-4B8C-83A1-F6EECF244321}">
                <p14:modId xmlns:p14="http://schemas.microsoft.com/office/powerpoint/2010/main" val="2015853136"/>
              </p:ext>
            </p:extLst>
          </p:nvPr>
        </p:nvGraphicFramePr>
        <p:xfrm>
          <a:off x="376540" y="2590291"/>
          <a:ext cx="9115198" cy="3565480"/>
        </p:xfrm>
        <a:graphic>
          <a:graphicData uri="http://schemas.openxmlformats.org/drawingml/2006/table">
            <a:tbl>
              <a:tblPr firstRow="1" bandRow="1">
                <a:tableStyleId>{5C22544A-7EE6-4342-B048-85BDC9FD1C3A}</a:tableStyleId>
              </a:tblPr>
              <a:tblGrid>
                <a:gridCol w="1894546">
                  <a:extLst>
                    <a:ext uri="{9D8B030D-6E8A-4147-A177-3AD203B41FA5}">
                      <a16:colId xmlns:a16="http://schemas.microsoft.com/office/drawing/2014/main" val="60862922"/>
                    </a:ext>
                  </a:extLst>
                </a:gridCol>
                <a:gridCol w="1805163">
                  <a:extLst>
                    <a:ext uri="{9D8B030D-6E8A-4147-A177-3AD203B41FA5}">
                      <a16:colId xmlns:a16="http://schemas.microsoft.com/office/drawing/2014/main" val="2223991577"/>
                    </a:ext>
                  </a:extLst>
                </a:gridCol>
                <a:gridCol w="1805163">
                  <a:extLst>
                    <a:ext uri="{9D8B030D-6E8A-4147-A177-3AD203B41FA5}">
                      <a16:colId xmlns:a16="http://schemas.microsoft.com/office/drawing/2014/main" val="2683324575"/>
                    </a:ext>
                  </a:extLst>
                </a:gridCol>
                <a:gridCol w="1805163">
                  <a:extLst>
                    <a:ext uri="{9D8B030D-6E8A-4147-A177-3AD203B41FA5}">
                      <a16:colId xmlns:a16="http://schemas.microsoft.com/office/drawing/2014/main" val="2412723157"/>
                    </a:ext>
                  </a:extLst>
                </a:gridCol>
                <a:gridCol w="1805163">
                  <a:extLst>
                    <a:ext uri="{9D8B030D-6E8A-4147-A177-3AD203B41FA5}">
                      <a16:colId xmlns:a16="http://schemas.microsoft.com/office/drawing/2014/main" val="462950667"/>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a:solidFill>
                            <a:schemeClr val="tx1"/>
                          </a:solidFill>
                          <a:latin typeface="Arial" panose="020B0604020202020204" pitchFamily="34" charset="0"/>
                          <a:cs typeface="Arial" panose="020B0604020202020204" pitchFamily="34" charset="0"/>
                        </a:rPr>
                        <a:t>Göteborg </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tc>
                <a:tc hMerge="1">
                  <a:txBody>
                    <a:bodyPr/>
                    <a:lstStyle/>
                    <a:p>
                      <a:pPr algn="ctr"/>
                      <a:r>
                        <a:t>-</a:t>
                      </a:r>
                    </a:p>
                  </a:txBody>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Korttidshem</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Barnboende</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Lägerverksamhet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Avlösarservice</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60</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8 %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Tree>
    <p:extLst>
      <p:ext uri="{BB962C8B-B14F-4D97-AF65-F5344CB8AC3E}">
        <p14:creationId xmlns:p14="http://schemas.microsoft.com/office/powerpoint/2010/main" val="1004493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14</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personalen kommunicerar med ditt barn så att hen förstår vad de menar? Resultat för 2024</a:t>
            </a:r>
          </a:p>
        </p:txBody>
      </p:sp>
      <p:sp>
        <p:nvSpPr>
          <p:cNvPr id="10" name="textruta 9">
            <a:extLst>
              <a:ext uri="{FF2B5EF4-FFF2-40B4-BE49-F238E27FC236}">
                <a16:creationId xmlns:a16="http://schemas.microsoft.com/office/drawing/2014/main" id="{56BB2450-DE16-A54F-8861-16A99245BF6D}"/>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11" name="textruta 10">
            <a:extLst>
              <a:ext uri="{FF2B5EF4-FFF2-40B4-BE49-F238E27FC236}">
                <a16:creationId xmlns:a16="http://schemas.microsoft.com/office/drawing/2014/main" id="{E92FB859-B350-084B-B7C0-3C9325291B15}"/>
              </a:ext>
            </a:extLst>
          </p:cNvPr>
          <p:cNvSpPr txBox="1"/>
          <p:nvPr/>
        </p:nvSpPr>
        <p:spPr>
          <a:xfrm>
            <a:off x="417600" y="6433363"/>
            <a:ext cx="4032000" cy="230832"/>
          </a:xfrm>
          <a:prstGeom prst="rect">
            <a:avLst/>
          </a:prstGeom>
          <a:noFill/>
        </p:spPr>
        <p:txBody>
          <a:bodyPr wrap="square" rtlCol="0">
            <a:spAutoFit/>
          </a:bodyPr>
          <a:lstStyle/>
          <a:p>
            <a:r>
              <a:rPr lang="sv-SE" sz="900" i="1" dirty="0">
                <a:latin typeface="Arial" panose="020B0604020202020204" pitchFamily="34" charset="0"/>
                <a:cs typeface="Arial" panose="020B0604020202020204" pitchFamily="34" charset="0"/>
              </a:rPr>
              <a:t>Antal svar 2024: 154</a:t>
            </a:r>
          </a:p>
        </p:txBody>
      </p:sp>
      <p:graphicFrame>
        <p:nvGraphicFramePr>
          <p:cNvPr id="2" name="Diagram 1">
            <a:extLst>
              <a:ext uri="{FF2B5EF4-FFF2-40B4-BE49-F238E27FC236}">
                <a16:creationId xmlns:a16="http://schemas.microsoft.com/office/drawing/2014/main" id="{2EC27BCB-712C-898F-910B-01A6BEA8694C}"/>
              </a:ext>
            </a:extLst>
          </p:cNvPr>
          <p:cNvGraphicFramePr/>
          <p:nvPr>
            <p:extLst>
              <p:ext uri="{D42A27DB-BD31-4B8C-83A1-F6EECF244321}">
                <p14:modId xmlns:p14="http://schemas.microsoft.com/office/powerpoint/2010/main" val="1730512371"/>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17059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A1E6D3-470C-CB30-F760-CAF67603414C}"/>
            </a:ext>
          </a:extLst>
        </p:cNvPr>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652A947-2A2E-5513-D769-65D46C6C5E3E}"/>
              </a:ext>
            </a:extLst>
          </p:cNvPr>
          <p:cNvSpPr>
            <a:spLocks noGrp="1"/>
          </p:cNvSpPr>
          <p:nvPr>
            <p:ph type="sldNum" sz="quarter" idx="11"/>
          </p:nvPr>
        </p:nvSpPr>
        <p:spPr/>
        <p:txBody>
          <a:bodyPr/>
          <a:lstStyle/>
          <a:p>
            <a:fld id="{35DC3D6C-A556-0D48-B15A-DD8A2D5F88FC}" type="slidenum">
              <a:rPr lang="sv-SE" smtClean="0"/>
              <a:t>15</a:t>
            </a:fld>
            <a:endParaRPr lang="sv-SE"/>
          </a:p>
        </p:txBody>
      </p:sp>
      <p:sp>
        <p:nvSpPr>
          <p:cNvPr id="7" name="TextBox 14">
            <a:extLst>
              <a:ext uri="{FF2B5EF4-FFF2-40B4-BE49-F238E27FC236}">
                <a16:creationId xmlns:a16="http://schemas.microsoft.com/office/drawing/2014/main" id="{F200FB62-5EDB-6D20-C272-0CAA15361F96}"/>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personalen kommunicerar med ditt barn så att hen förstår vad de menar?</a:t>
            </a:r>
          </a:p>
        </p:txBody>
      </p:sp>
      <p:sp>
        <p:nvSpPr>
          <p:cNvPr id="10" name="textruta 9">
            <a:extLst>
              <a:ext uri="{FF2B5EF4-FFF2-40B4-BE49-F238E27FC236}">
                <a16:creationId xmlns:a16="http://schemas.microsoft.com/office/drawing/2014/main" id="{3D494E47-15C2-4310-E4A4-4F0A696B6908}"/>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9" name="textruta 8">
            <a:extLst>
              <a:ext uri="{FF2B5EF4-FFF2-40B4-BE49-F238E27FC236}">
                <a16:creationId xmlns:a16="http://schemas.microsoft.com/office/drawing/2014/main" id="{FD036323-E7C3-7599-8D40-C8F589E5CA1C}"/>
              </a:ext>
            </a:extLst>
          </p:cNvPr>
          <p:cNvSpPr txBox="1"/>
          <p:nvPr/>
        </p:nvSpPr>
        <p:spPr>
          <a:xfrm>
            <a:off x="416496" y="6437948"/>
            <a:ext cx="4032000" cy="230832"/>
          </a:xfrm>
          <a:prstGeom prst="rect">
            <a:avLst/>
          </a:prstGeom>
          <a:noFill/>
        </p:spPr>
        <p:txBody>
          <a:bodyPr wrap="square" rtlCol="0">
            <a:spAutoFit/>
          </a:bodyPr>
          <a:lstStyle/>
          <a:p>
            <a:endParaRPr sz="900" i="1" dirty="0">
              <a:latin typeface="Arial" panose="020B0604020202020204" pitchFamily="34" charset="0"/>
              <a:cs typeface="Arial" panose="020B0604020202020204" pitchFamily="34" charset="0"/>
            </a:endParaRPr>
          </a:p>
        </p:txBody>
      </p:sp>
      <p:graphicFrame>
        <p:nvGraphicFramePr>
          <p:cNvPr id="2" name="Tabell 10">
            <a:extLst>
              <a:ext uri="{FF2B5EF4-FFF2-40B4-BE49-F238E27FC236}">
                <a16:creationId xmlns:a16="http://schemas.microsoft.com/office/drawing/2014/main" id="{0335CF58-B142-A9FC-FA30-1AF2A9154FA5}"/>
              </a:ext>
            </a:extLst>
          </p:cNvPr>
          <p:cNvGraphicFramePr>
            <a:graphicFrameLocks noGrp="1"/>
          </p:cNvGraphicFramePr>
          <p:nvPr>
            <p:extLst>
              <p:ext uri="{D42A27DB-BD31-4B8C-83A1-F6EECF244321}">
                <p14:modId xmlns:p14="http://schemas.microsoft.com/office/powerpoint/2010/main" val="3332795904"/>
              </p:ext>
            </p:extLst>
          </p:nvPr>
        </p:nvGraphicFramePr>
        <p:xfrm>
          <a:off x="376540" y="2590291"/>
          <a:ext cx="9115198" cy="3565480"/>
        </p:xfrm>
        <a:graphic>
          <a:graphicData uri="http://schemas.openxmlformats.org/drawingml/2006/table">
            <a:tbl>
              <a:tblPr firstRow="1" bandRow="1">
                <a:tableStyleId>{5C22544A-7EE6-4342-B048-85BDC9FD1C3A}</a:tableStyleId>
              </a:tblPr>
              <a:tblGrid>
                <a:gridCol w="1894546">
                  <a:extLst>
                    <a:ext uri="{9D8B030D-6E8A-4147-A177-3AD203B41FA5}">
                      <a16:colId xmlns:a16="http://schemas.microsoft.com/office/drawing/2014/main" val="60862922"/>
                    </a:ext>
                  </a:extLst>
                </a:gridCol>
                <a:gridCol w="1805163">
                  <a:extLst>
                    <a:ext uri="{9D8B030D-6E8A-4147-A177-3AD203B41FA5}">
                      <a16:colId xmlns:a16="http://schemas.microsoft.com/office/drawing/2014/main" val="2223991577"/>
                    </a:ext>
                  </a:extLst>
                </a:gridCol>
                <a:gridCol w="1805163">
                  <a:extLst>
                    <a:ext uri="{9D8B030D-6E8A-4147-A177-3AD203B41FA5}">
                      <a16:colId xmlns:a16="http://schemas.microsoft.com/office/drawing/2014/main" val="2683324575"/>
                    </a:ext>
                  </a:extLst>
                </a:gridCol>
                <a:gridCol w="1805163">
                  <a:extLst>
                    <a:ext uri="{9D8B030D-6E8A-4147-A177-3AD203B41FA5}">
                      <a16:colId xmlns:a16="http://schemas.microsoft.com/office/drawing/2014/main" val="2412723157"/>
                    </a:ext>
                  </a:extLst>
                </a:gridCol>
                <a:gridCol w="1805163">
                  <a:extLst>
                    <a:ext uri="{9D8B030D-6E8A-4147-A177-3AD203B41FA5}">
                      <a16:colId xmlns:a16="http://schemas.microsoft.com/office/drawing/2014/main" val="462950667"/>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a:solidFill>
                            <a:schemeClr val="tx1"/>
                          </a:solidFill>
                          <a:latin typeface="Arial" panose="020B0604020202020204" pitchFamily="34" charset="0"/>
                          <a:cs typeface="Arial" panose="020B0604020202020204" pitchFamily="34" charset="0"/>
                        </a:rPr>
                        <a:t>Göteborg </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tc>
                <a:tc hMerge="1">
                  <a:txBody>
                    <a:bodyPr/>
                    <a:lstStyle/>
                    <a:p>
                      <a:pPr algn="ctr"/>
                      <a:r>
                        <a:t>-</a:t>
                      </a:r>
                    </a:p>
                  </a:txBody>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Korttidshem</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Barnboende</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Lägerverksamhet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Avlösarservice</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60</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18 %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7 %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Tree>
    <p:extLst>
      <p:ext uri="{BB962C8B-B14F-4D97-AF65-F5344CB8AC3E}">
        <p14:creationId xmlns:p14="http://schemas.microsoft.com/office/powerpoint/2010/main" val="4187780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16</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personalen förstår vad ditt barn kommunicerar? Resultat för 2024</a:t>
            </a:r>
          </a:p>
        </p:txBody>
      </p:sp>
      <p:sp>
        <p:nvSpPr>
          <p:cNvPr id="10" name="textruta 9">
            <a:extLst>
              <a:ext uri="{FF2B5EF4-FFF2-40B4-BE49-F238E27FC236}">
                <a16:creationId xmlns:a16="http://schemas.microsoft.com/office/drawing/2014/main" id="{56BB2450-DE16-A54F-8861-16A99245BF6D}"/>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11" name="textruta 10">
            <a:extLst>
              <a:ext uri="{FF2B5EF4-FFF2-40B4-BE49-F238E27FC236}">
                <a16:creationId xmlns:a16="http://schemas.microsoft.com/office/drawing/2014/main" id="{E92FB859-B350-084B-B7C0-3C9325291B15}"/>
              </a:ext>
            </a:extLst>
          </p:cNvPr>
          <p:cNvSpPr txBox="1"/>
          <p:nvPr/>
        </p:nvSpPr>
        <p:spPr>
          <a:xfrm>
            <a:off x="417600" y="6437948"/>
            <a:ext cx="4032000" cy="230832"/>
          </a:xfrm>
          <a:prstGeom prst="rect">
            <a:avLst/>
          </a:prstGeom>
          <a:noFill/>
        </p:spPr>
        <p:txBody>
          <a:bodyPr wrap="square" rtlCol="0">
            <a:spAutoFit/>
          </a:bodyPr>
          <a:lstStyle/>
          <a:p>
            <a:r>
              <a:rPr lang="sv-SE" sz="900" i="1" dirty="0">
                <a:latin typeface="Arial" panose="020B0604020202020204" pitchFamily="34" charset="0"/>
                <a:cs typeface="Arial" panose="020B0604020202020204" pitchFamily="34" charset="0"/>
              </a:rPr>
              <a:t>Antal svar 2024: 154</a:t>
            </a:r>
          </a:p>
        </p:txBody>
      </p:sp>
      <p:graphicFrame>
        <p:nvGraphicFramePr>
          <p:cNvPr id="2" name="Diagram 1">
            <a:extLst>
              <a:ext uri="{FF2B5EF4-FFF2-40B4-BE49-F238E27FC236}">
                <a16:creationId xmlns:a16="http://schemas.microsoft.com/office/drawing/2014/main" id="{2A5F65CA-FE12-08F4-6932-45DE610572FD}"/>
              </a:ext>
            </a:extLst>
          </p:cNvPr>
          <p:cNvGraphicFramePr/>
          <p:nvPr>
            <p:extLst>
              <p:ext uri="{D42A27DB-BD31-4B8C-83A1-F6EECF244321}">
                <p14:modId xmlns:p14="http://schemas.microsoft.com/office/powerpoint/2010/main" val="2766281628"/>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47876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7E8A54-578D-EFD6-1C89-3CA63CF6F935}"/>
            </a:ext>
          </a:extLst>
        </p:cNvPr>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9D6D3CB1-CE5A-D2D6-B67E-505259D52090}"/>
              </a:ext>
            </a:extLst>
          </p:cNvPr>
          <p:cNvSpPr>
            <a:spLocks noGrp="1"/>
          </p:cNvSpPr>
          <p:nvPr>
            <p:ph type="sldNum" sz="quarter" idx="11"/>
          </p:nvPr>
        </p:nvSpPr>
        <p:spPr/>
        <p:txBody>
          <a:bodyPr/>
          <a:lstStyle/>
          <a:p>
            <a:fld id="{35DC3D6C-A556-0D48-B15A-DD8A2D5F88FC}" type="slidenum">
              <a:rPr lang="sv-SE" smtClean="0"/>
              <a:t>17</a:t>
            </a:fld>
            <a:endParaRPr lang="sv-SE"/>
          </a:p>
        </p:txBody>
      </p:sp>
      <p:sp>
        <p:nvSpPr>
          <p:cNvPr id="7" name="TextBox 14">
            <a:extLst>
              <a:ext uri="{FF2B5EF4-FFF2-40B4-BE49-F238E27FC236}">
                <a16:creationId xmlns:a16="http://schemas.microsoft.com/office/drawing/2014/main" id="{6740FA2E-1E08-889C-C07D-DDC900627125}"/>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personalen förstår vad ditt barn kommunicerar?</a:t>
            </a:r>
          </a:p>
        </p:txBody>
      </p:sp>
      <p:sp>
        <p:nvSpPr>
          <p:cNvPr id="10" name="textruta 9">
            <a:extLst>
              <a:ext uri="{FF2B5EF4-FFF2-40B4-BE49-F238E27FC236}">
                <a16:creationId xmlns:a16="http://schemas.microsoft.com/office/drawing/2014/main" id="{CD45D50A-9511-3FE4-0B8B-CA093CD7F8A6}"/>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9" name="textruta 8">
            <a:extLst>
              <a:ext uri="{FF2B5EF4-FFF2-40B4-BE49-F238E27FC236}">
                <a16:creationId xmlns:a16="http://schemas.microsoft.com/office/drawing/2014/main" id="{008EC13A-A157-9F7C-784D-278E73195E1E}"/>
              </a:ext>
            </a:extLst>
          </p:cNvPr>
          <p:cNvSpPr txBox="1"/>
          <p:nvPr/>
        </p:nvSpPr>
        <p:spPr>
          <a:xfrm>
            <a:off x="416496" y="6437948"/>
            <a:ext cx="4032000" cy="230832"/>
          </a:xfrm>
          <a:prstGeom prst="rect">
            <a:avLst/>
          </a:prstGeom>
          <a:noFill/>
        </p:spPr>
        <p:txBody>
          <a:bodyPr wrap="square" rtlCol="0">
            <a:spAutoFit/>
          </a:bodyPr>
          <a:lstStyle/>
          <a:p>
            <a:endParaRPr sz="900" i="1" dirty="0">
              <a:latin typeface="Arial" panose="020B0604020202020204" pitchFamily="34" charset="0"/>
              <a:cs typeface="Arial" panose="020B0604020202020204" pitchFamily="34" charset="0"/>
            </a:endParaRPr>
          </a:p>
        </p:txBody>
      </p:sp>
      <p:graphicFrame>
        <p:nvGraphicFramePr>
          <p:cNvPr id="2" name="Tabell 10">
            <a:extLst>
              <a:ext uri="{FF2B5EF4-FFF2-40B4-BE49-F238E27FC236}">
                <a16:creationId xmlns:a16="http://schemas.microsoft.com/office/drawing/2014/main" id="{6554A860-026B-A91E-AA4D-7C29C0DB8A2B}"/>
              </a:ext>
            </a:extLst>
          </p:cNvPr>
          <p:cNvGraphicFramePr>
            <a:graphicFrameLocks noGrp="1"/>
          </p:cNvGraphicFramePr>
          <p:nvPr>
            <p:extLst>
              <p:ext uri="{D42A27DB-BD31-4B8C-83A1-F6EECF244321}">
                <p14:modId xmlns:p14="http://schemas.microsoft.com/office/powerpoint/2010/main" val="1483734305"/>
              </p:ext>
            </p:extLst>
          </p:nvPr>
        </p:nvGraphicFramePr>
        <p:xfrm>
          <a:off x="376540" y="2590291"/>
          <a:ext cx="9115198" cy="3565480"/>
        </p:xfrm>
        <a:graphic>
          <a:graphicData uri="http://schemas.openxmlformats.org/drawingml/2006/table">
            <a:tbl>
              <a:tblPr firstRow="1" bandRow="1">
                <a:tableStyleId>{5C22544A-7EE6-4342-B048-85BDC9FD1C3A}</a:tableStyleId>
              </a:tblPr>
              <a:tblGrid>
                <a:gridCol w="1894546">
                  <a:extLst>
                    <a:ext uri="{9D8B030D-6E8A-4147-A177-3AD203B41FA5}">
                      <a16:colId xmlns:a16="http://schemas.microsoft.com/office/drawing/2014/main" val="60862922"/>
                    </a:ext>
                  </a:extLst>
                </a:gridCol>
                <a:gridCol w="1805163">
                  <a:extLst>
                    <a:ext uri="{9D8B030D-6E8A-4147-A177-3AD203B41FA5}">
                      <a16:colId xmlns:a16="http://schemas.microsoft.com/office/drawing/2014/main" val="2223991577"/>
                    </a:ext>
                  </a:extLst>
                </a:gridCol>
                <a:gridCol w="1805163">
                  <a:extLst>
                    <a:ext uri="{9D8B030D-6E8A-4147-A177-3AD203B41FA5}">
                      <a16:colId xmlns:a16="http://schemas.microsoft.com/office/drawing/2014/main" val="2683324575"/>
                    </a:ext>
                  </a:extLst>
                </a:gridCol>
                <a:gridCol w="1805163">
                  <a:extLst>
                    <a:ext uri="{9D8B030D-6E8A-4147-A177-3AD203B41FA5}">
                      <a16:colId xmlns:a16="http://schemas.microsoft.com/office/drawing/2014/main" val="2412723157"/>
                    </a:ext>
                  </a:extLst>
                </a:gridCol>
                <a:gridCol w="1805163">
                  <a:extLst>
                    <a:ext uri="{9D8B030D-6E8A-4147-A177-3AD203B41FA5}">
                      <a16:colId xmlns:a16="http://schemas.microsoft.com/office/drawing/2014/main" val="462950667"/>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a:solidFill>
                            <a:schemeClr val="tx1"/>
                          </a:solidFill>
                          <a:latin typeface="Arial" panose="020B0604020202020204" pitchFamily="34" charset="0"/>
                          <a:cs typeface="Arial" panose="020B0604020202020204" pitchFamily="34" charset="0"/>
                        </a:rPr>
                        <a:t>Göteborg </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tc>
                <a:tc hMerge="1">
                  <a:txBody>
                    <a:bodyPr/>
                    <a:lstStyle/>
                    <a:p>
                      <a:pPr algn="ctr"/>
                      <a:r>
                        <a:t>-</a:t>
                      </a:r>
                    </a:p>
                  </a:txBody>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Korttidshem</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Barnboende</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Lägerverksamhet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Avlösarservice</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60</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28 %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Tree>
    <p:extLst>
      <p:ext uri="{BB962C8B-B14F-4D97-AF65-F5344CB8AC3E}">
        <p14:creationId xmlns:p14="http://schemas.microsoft.com/office/powerpoint/2010/main" val="2010206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18</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ditt barn känner sig tryggt med personalen? Resultat för 2024</a:t>
            </a:r>
          </a:p>
        </p:txBody>
      </p:sp>
      <p:sp>
        <p:nvSpPr>
          <p:cNvPr id="10" name="textruta 9">
            <a:extLst>
              <a:ext uri="{FF2B5EF4-FFF2-40B4-BE49-F238E27FC236}">
                <a16:creationId xmlns:a16="http://schemas.microsoft.com/office/drawing/2014/main" id="{56BB2450-DE16-A54F-8861-16A99245BF6D}"/>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11" name="textruta 10">
            <a:extLst>
              <a:ext uri="{FF2B5EF4-FFF2-40B4-BE49-F238E27FC236}">
                <a16:creationId xmlns:a16="http://schemas.microsoft.com/office/drawing/2014/main" id="{E92FB859-B350-084B-B7C0-3C9325291B15}"/>
              </a:ext>
            </a:extLst>
          </p:cNvPr>
          <p:cNvSpPr txBox="1"/>
          <p:nvPr/>
        </p:nvSpPr>
        <p:spPr>
          <a:xfrm>
            <a:off x="417600" y="6437948"/>
            <a:ext cx="4032000" cy="230832"/>
          </a:xfrm>
          <a:prstGeom prst="rect">
            <a:avLst/>
          </a:prstGeom>
          <a:noFill/>
        </p:spPr>
        <p:txBody>
          <a:bodyPr wrap="square" rtlCol="0">
            <a:spAutoFit/>
          </a:bodyPr>
          <a:lstStyle/>
          <a:p>
            <a:r>
              <a:rPr lang="sv-SE" sz="900" i="1" dirty="0">
                <a:latin typeface="Arial" panose="020B0604020202020204" pitchFamily="34" charset="0"/>
                <a:cs typeface="Arial" panose="020B0604020202020204" pitchFamily="34" charset="0"/>
              </a:rPr>
              <a:t>Antal svar 2024: 154</a:t>
            </a:r>
          </a:p>
        </p:txBody>
      </p:sp>
      <p:graphicFrame>
        <p:nvGraphicFramePr>
          <p:cNvPr id="2" name="Diagram 1">
            <a:extLst>
              <a:ext uri="{FF2B5EF4-FFF2-40B4-BE49-F238E27FC236}">
                <a16:creationId xmlns:a16="http://schemas.microsoft.com/office/drawing/2014/main" id="{B687189B-8FBF-86F2-5742-36B9F42B01F7}"/>
              </a:ext>
            </a:extLst>
          </p:cNvPr>
          <p:cNvGraphicFramePr/>
          <p:nvPr>
            <p:extLst>
              <p:ext uri="{D42A27DB-BD31-4B8C-83A1-F6EECF244321}">
                <p14:modId xmlns:p14="http://schemas.microsoft.com/office/powerpoint/2010/main" val="3996581631"/>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20084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6B1338-D955-5A9B-0090-A940CC0C543A}"/>
            </a:ext>
          </a:extLst>
        </p:cNvPr>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F1E8584-6983-CC67-02A3-ECDF6501A820}"/>
              </a:ext>
            </a:extLst>
          </p:cNvPr>
          <p:cNvSpPr>
            <a:spLocks noGrp="1"/>
          </p:cNvSpPr>
          <p:nvPr>
            <p:ph type="sldNum" sz="quarter" idx="11"/>
          </p:nvPr>
        </p:nvSpPr>
        <p:spPr/>
        <p:txBody>
          <a:bodyPr/>
          <a:lstStyle/>
          <a:p>
            <a:fld id="{35DC3D6C-A556-0D48-B15A-DD8A2D5F88FC}" type="slidenum">
              <a:rPr lang="sv-SE" smtClean="0"/>
              <a:t>19</a:t>
            </a:fld>
            <a:endParaRPr lang="sv-SE"/>
          </a:p>
        </p:txBody>
      </p:sp>
      <p:sp>
        <p:nvSpPr>
          <p:cNvPr id="7" name="TextBox 14">
            <a:extLst>
              <a:ext uri="{FF2B5EF4-FFF2-40B4-BE49-F238E27FC236}">
                <a16:creationId xmlns:a16="http://schemas.microsoft.com/office/drawing/2014/main" id="{7A0A8270-F316-5F2F-D39C-ABCA2B3F4C0C}"/>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ditt barn känner sig tryggt med personalen?</a:t>
            </a:r>
          </a:p>
        </p:txBody>
      </p:sp>
      <p:sp>
        <p:nvSpPr>
          <p:cNvPr id="10" name="textruta 9">
            <a:extLst>
              <a:ext uri="{FF2B5EF4-FFF2-40B4-BE49-F238E27FC236}">
                <a16:creationId xmlns:a16="http://schemas.microsoft.com/office/drawing/2014/main" id="{58B407CC-D804-343C-F40B-9FA702C9DFFC}"/>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9" name="textruta 8">
            <a:extLst>
              <a:ext uri="{FF2B5EF4-FFF2-40B4-BE49-F238E27FC236}">
                <a16:creationId xmlns:a16="http://schemas.microsoft.com/office/drawing/2014/main" id="{B7549FD8-2263-7628-16B7-1122B9A6691D}"/>
              </a:ext>
            </a:extLst>
          </p:cNvPr>
          <p:cNvSpPr txBox="1"/>
          <p:nvPr/>
        </p:nvSpPr>
        <p:spPr>
          <a:xfrm>
            <a:off x="416496" y="6437948"/>
            <a:ext cx="4032000" cy="230832"/>
          </a:xfrm>
          <a:prstGeom prst="rect">
            <a:avLst/>
          </a:prstGeom>
          <a:noFill/>
        </p:spPr>
        <p:txBody>
          <a:bodyPr wrap="square" rtlCol="0">
            <a:spAutoFit/>
          </a:bodyPr>
          <a:lstStyle/>
          <a:p>
            <a:endParaRPr sz="900" i="1" dirty="0">
              <a:latin typeface="Arial" panose="020B0604020202020204" pitchFamily="34" charset="0"/>
              <a:cs typeface="Arial" panose="020B0604020202020204" pitchFamily="34" charset="0"/>
            </a:endParaRPr>
          </a:p>
        </p:txBody>
      </p:sp>
      <p:graphicFrame>
        <p:nvGraphicFramePr>
          <p:cNvPr id="2" name="Tabell 10">
            <a:extLst>
              <a:ext uri="{FF2B5EF4-FFF2-40B4-BE49-F238E27FC236}">
                <a16:creationId xmlns:a16="http://schemas.microsoft.com/office/drawing/2014/main" id="{CF47E614-A23E-EC1F-D9A4-502A9D20C94F}"/>
              </a:ext>
            </a:extLst>
          </p:cNvPr>
          <p:cNvGraphicFramePr>
            <a:graphicFrameLocks noGrp="1"/>
          </p:cNvGraphicFramePr>
          <p:nvPr>
            <p:extLst>
              <p:ext uri="{D42A27DB-BD31-4B8C-83A1-F6EECF244321}">
                <p14:modId xmlns:p14="http://schemas.microsoft.com/office/powerpoint/2010/main" val="2024433454"/>
              </p:ext>
            </p:extLst>
          </p:nvPr>
        </p:nvGraphicFramePr>
        <p:xfrm>
          <a:off x="376540" y="2590291"/>
          <a:ext cx="9115198" cy="3565480"/>
        </p:xfrm>
        <a:graphic>
          <a:graphicData uri="http://schemas.openxmlformats.org/drawingml/2006/table">
            <a:tbl>
              <a:tblPr firstRow="1" bandRow="1">
                <a:tableStyleId>{5C22544A-7EE6-4342-B048-85BDC9FD1C3A}</a:tableStyleId>
              </a:tblPr>
              <a:tblGrid>
                <a:gridCol w="1894546">
                  <a:extLst>
                    <a:ext uri="{9D8B030D-6E8A-4147-A177-3AD203B41FA5}">
                      <a16:colId xmlns:a16="http://schemas.microsoft.com/office/drawing/2014/main" val="60862922"/>
                    </a:ext>
                  </a:extLst>
                </a:gridCol>
                <a:gridCol w="1805163">
                  <a:extLst>
                    <a:ext uri="{9D8B030D-6E8A-4147-A177-3AD203B41FA5}">
                      <a16:colId xmlns:a16="http://schemas.microsoft.com/office/drawing/2014/main" val="2223991577"/>
                    </a:ext>
                  </a:extLst>
                </a:gridCol>
                <a:gridCol w="1805163">
                  <a:extLst>
                    <a:ext uri="{9D8B030D-6E8A-4147-A177-3AD203B41FA5}">
                      <a16:colId xmlns:a16="http://schemas.microsoft.com/office/drawing/2014/main" val="2683324575"/>
                    </a:ext>
                  </a:extLst>
                </a:gridCol>
                <a:gridCol w="1805163">
                  <a:extLst>
                    <a:ext uri="{9D8B030D-6E8A-4147-A177-3AD203B41FA5}">
                      <a16:colId xmlns:a16="http://schemas.microsoft.com/office/drawing/2014/main" val="2412723157"/>
                    </a:ext>
                  </a:extLst>
                </a:gridCol>
                <a:gridCol w="1805163">
                  <a:extLst>
                    <a:ext uri="{9D8B030D-6E8A-4147-A177-3AD203B41FA5}">
                      <a16:colId xmlns:a16="http://schemas.microsoft.com/office/drawing/2014/main" val="462950667"/>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a:solidFill>
                            <a:schemeClr val="tx1"/>
                          </a:solidFill>
                          <a:latin typeface="Arial" panose="020B0604020202020204" pitchFamily="34" charset="0"/>
                          <a:cs typeface="Arial" panose="020B0604020202020204" pitchFamily="34" charset="0"/>
                        </a:rPr>
                        <a:t>Göteborg </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tc>
                <a:tc hMerge="1">
                  <a:txBody>
                    <a:bodyPr/>
                    <a:lstStyle/>
                    <a:p>
                      <a:pPr algn="ctr"/>
                      <a:r>
                        <a:t>-</a:t>
                      </a:r>
                    </a:p>
                  </a:txBody>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Korttidshem</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Barnboende</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Lägerverksamhet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Avlösarservice</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60</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100 %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10 %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7 %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Tree>
    <p:extLst>
      <p:ext uri="{BB962C8B-B14F-4D97-AF65-F5344CB8AC3E}">
        <p14:creationId xmlns:p14="http://schemas.microsoft.com/office/powerpoint/2010/main" val="2521124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2792760" y="6356352"/>
            <a:ext cx="2228850" cy="365125"/>
          </a:xfrm>
        </p:spPr>
        <p:txBody>
          <a:bodyPr/>
          <a:lstStyle/>
          <a:p>
            <a:fld id="{35DC3D6C-A556-0D48-B15A-DD8A2D5F88FC}" type="slidenum">
              <a:rPr lang="sv-SE">
                <a:latin typeface="Calibri" panose="020F0502020204030204" pitchFamily="34" charset="0"/>
                <a:ea typeface="Arial" charset="0"/>
                <a:cs typeface="Calibri" panose="020F0502020204030204" pitchFamily="34" charset="0"/>
              </a:rPr>
              <a:t>2</a:t>
            </a:fld>
            <a:endParaRPr lang="sv-SE" dirty="0">
              <a:latin typeface="Calibri" panose="020F0502020204030204" pitchFamily="34" charset="0"/>
              <a:ea typeface="Arial" charset="0"/>
              <a:cs typeface="Calibri" panose="020F0502020204030204" pitchFamily="34" charset="0"/>
            </a:endParaRPr>
          </a:p>
        </p:txBody>
      </p:sp>
      <p:sp>
        <p:nvSpPr>
          <p:cNvPr id="14" name="Underrubrik 2">
            <a:extLst>
              <a:ext uri="{FF2B5EF4-FFF2-40B4-BE49-F238E27FC236}">
                <a16:creationId xmlns:a16="http://schemas.microsoft.com/office/drawing/2014/main" id="{6D56AB0C-0A4B-2644-B50E-B80033FCA911}"/>
              </a:ext>
            </a:extLst>
          </p:cNvPr>
          <p:cNvSpPr txBox="1">
            <a:spLocks/>
          </p:cNvSpPr>
          <p:nvPr/>
        </p:nvSpPr>
        <p:spPr bwMode="auto">
          <a:xfrm>
            <a:off x="354373" y="620688"/>
            <a:ext cx="4845287" cy="4027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000" b="1" kern="0" dirty="0" err="1">
                <a:solidFill>
                  <a:srgbClr val="231F20"/>
                </a:solidFill>
                <a:latin typeface="Arial Black" charset="0"/>
                <a:ea typeface="Arial Black" charset="0"/>
                <a:cs typeface="Arial Black" charset="0"/>
              </a:rPr>
              <a:t>Bakgrund</a:t>
            </a:r>
          </a:p>
        </p:txBody>
      </p:sp>
      <p:sp>
        <p:nvSpPr>
          <p:cNvPr id="15" name="Underrubrik 2">
            <a:extLst>
              <a:ext uri="{FF2B5EF4-FFF2-40B4-BE49-F238E27FC236}">
                <a16:creationId xmlns:a16="http://schemas.microsoft.com/office/drawing/2014/main" id="{459EFE21-D83E-044F-B937-352583A84C9A}"/>
              </a:ext>
            </a:extLst>
          </p:cNvPr>
          <p:cNvSpPr txBox="1">
            <a:spLocks/>
          </p:cNvSpPr>
          <p:nvPr/>
        </p:nvSpPr>
        <p:spPr bwMode="auto">
          <a:xfrm>
            <a:off x="354372" y="1023466"/>
            <a:ext cx="8097856" cy="10208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1100" dirty="0">
                <a:solidFill>
                  <a:srgbClr val="231F20"/>
                </a:solidFill>
              </a:rPr>
              <a:t>Undersökningen har hanterats av analysföretaget Enkätfabriken på uppdrag av förvaltningen för funktionsstöd i Göteborgs stad.</a:t>
            </a:r>
          </a:p>
          <a:p>
            <a:r>
              <a:rPr lang="sv-SE" sz="1100" dirty="0">
                <a:solidFill>
                  <a:srgbClr val="231F20"/>
                </a:solidFill>
              </a:rPr>
              <a:t> </a:t>
            </a:r>
          </a:p>
          <a:p>
            <a:r>
              <a:rPr lang="sv-SE" sz="1100" dirty="0">
                <a:solidFill>
                  <a:srgbClr val="231F20"/>
                </a:solidFill>
              </a:rPr>
              <a:t>Denna rapport gäller: Vårdnadshavare</a:t>
            </a:r>
          </a:p>
        </p:txBody>
      </p:sp>
      <p:sp>
        <p:nvSpPr>
          <p:cNvPr id="16" name="Underrubrik 2">
            <a:extLst>
              <a:ext uri="{FF2B5EF4-FFF2-40B4-BE49-F238E27FC236}">
                <a16:creationId xmlns:a16="http://schemas.microsoft.com/office/drawing/2014/main" id="{0EFE40A3-130D-FB46-8C49-C10A1DEC7338}"/>
              </a:ext>
            </a:extLst>
          </p:cNvPr>
          <p:cNvSpPr txBox="1">
            <a:spLocks/>
          </p:cNvSpPr>
          <p:nvPr/>
        </p:nvSpPr>
        <p:spPr bwMode="auto">
          <a:xfrm>
            <a:off x="354371" y="2044322"/>
            <a:ext cx="4845287" cy="4027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000" b="1" kern="0" dirty="0" err="1">
                <a:solidFill>
                  <a:srgbClr val="231F20"/>
                </a:solidFill>
                <a:latin typeface="Arial Black" charset="0"/>
                <a:ea typeface="Arial Black" charset="0"/>
                <a:cs typeface="Arial Black" charset="0"/>
              </a:rPr>
              <a:t>Tillvägagångssätt</a:t>
            </a:r>
          </a:p>
        </p:txBody>
      </p:sp>
      <p:sp>
        <p:nvSpPr>
          <p:cNvPr id="17" name="Underrubrik 2">
            <a:extLst>
              <a:ext uri="{FF2B5EF4-FFF2-40B4-BE49-F238E27FC236}">
                <a16:creationId xmlns:a16="http://schemas.microsoft.com/office/drawing/2014/main" id="{EC10A896-A126-2644-8D7C-E5F8BE2AD397}"/>
              </a:ext>
            </a:extLst>
          </p:cNvPr>
          <p:cNvSpPr txBox="1">
            <a:spLocks/>
          </p:cNvSpPr>
          <p:nvPr/>
        </p:nvSpPr>
        <p:spPr bwMode="auto">
          <a:xfrm>
            <a:off x="354369" y="2447099"/>
            <a:ext cx="7910995" cy="10208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1100" dirty="0">
                <a:solidFill>
                  <a:srgbClr val="231F20"/>
                </a:solidFill>
              </a:rPr>
              <a:t>Undersökningen genomförs huvudsakligen genom en webbenkät med unika inloggningskoder för varje brukare. Det innebär att en brukare enbart kan svara på respektive enkät en gång, vilket är en förutsättning för att resultat och svarsfrekvens ska vara korrekt. Varje enhet har fått en uppsättning unika koder som de sedan distribuerat till brukarna på den aktuella enheten.</a:t>
            </a:r>
          </a:p>
        </p:txBody>
      </p:sp>
      <p:sp>
        <p:nvSpPr>
          <p:cNvPr id="19" name="Underrubrik 2">
            <a:extLst>
              <a:ext uri="{FF2B5EF4-FFF2-40B4-BE49-F238E27FC236}">
                <a16:creationId xmlns:a16="http://schemas.microsoft.com/office/drawing/2014/main" id="{CB21CD15-2982-604C-A32F-0DA61C15F7C1}"/>
              </a:ext>
            </a:extLst>
          </p:cNvPr>
          <p:cNvSpPr txBox="1">
            <a:spLocks/>
          </p:cNvSpPr>
          <p:nvPr/>
        </p:nvSpPr>
        <p:spPr bwMode="auto">
          <a:xfrm>
            <a:off x="354370" y="3605100"/>
            <a:ext cx="4845287" cy="4027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000" b="1" kern="0" dirty="0" err="1">
                <a:solidFill>
                  <a:srgbClr val="231F20"/>
                </a:solidFill>
                <a:latin typeface="Arial Black" charset="0"/>
                <a:ea typeface="Arial Black" charset="0"/>
                <a:cs typeface="Arial Black" charset="0"/>
              </a:rPr>
              <a:t>Svarsfrekvens</a:t>
            </a:r>
            <a:endParaRPr lang="sv-SE" sz="2000" b="1" kern="0" dirty="0">
              <a:solidFill>
                <a:srgbClr val="231F20"/>
              </a:solidFill>
              <a:latin typeface="Arial Black" charset="0"/>
              <a:ea typeface="Arial Black" charset="0"/>
              <a:cs typeface="Arial Black" charset="0"/>
            </a:endParaRPr>
          </a:p>
        </p:txBody>
      </p:sp>
      <p:sp>
        <p:nvSpPr>
          <p:cNvPr id="20" name="Underrubrik 2">
            <a:extLst>
              <a:ext uri="{FF2B5EF4-FFF2-40B4-BE49-F238E27FC236}">
                <a16:creationId xmlns:a16="http://schemas.microsoft.com/office/drawing/2014/main" id="{BDCB92F0-F6AA-6144-9C4C-65FDBBC41DAE}"/>
              </a:ext>
            </a:extLst>
          </p:cNvPr>
          <p:cNvSpPr txBox="1">
            <a:spLocks/>
          </p:cNvSpPr>
          <p:nvPr/>
        </p:nvSpPr>
        <p:spPr bwMode="auto">
          <a:xfrm>
            <a:off x="354369" y="4007878"/>
            <a:ext cx="7354444" cy="20854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en-US" sz="1100" dirty="0" err="1">
                <a:solidFill>
                  <a:srgbClr val="231F20"/>
                </a:solidFill>
              </a:rPr>
              <a:t>Vårdnadshavarna</a:t>
            </a:r>
            <a:r>
              <a:rPr lang="en-US" sz="1100" dirty="0">
                <a:solidFill>
                  <a:srgbClr val="231F20"/>
                </a:solidFill>
              </a:rPr>
              <a:t> </a:t>
            </a:r>
            <a:r>
              <a:rPr lang="en-US" sz="1100" dirty="0" err="1">
                <a:solidFill>
                  <a:srgbClr val="231F20"/>
                </a:solidFill>
              </a:rPr>
              <a:t>som</a:t>
            </a:r>
            <a:r>
              <a:rPr lang="en-US" sz="1100" dirty="0">
                <a:solidFill>
                  <a:srgbClr val="231F20"/>
                </a:solidFill>
              </a:rPr>
              <a:t> </a:t>
            </a:r>
            <a:r>
              <a:rPr lang="en-US" sz="1100" dirty="0" err="1">
                <a:solidFill>
                  <a:srgbClr val="231F20"/>
                </a:solidFill>
              </a:rPr>
              <a:t>ingick</a:t>
            </a:r>
            <a:r>
              <a:rPr lang="en-US" sz="1100" dirty="0">
                <a:solidFill>
                  <a:srgbClr val="231F20"/>
                </a:solidFill>
              </a:rPr>
              <a:t> </a:t>
            </a:r>
            <a:r>
              <a:rPr lang="en-US" sz="1100" dirty="0" err="1">
                <a:solidFill>
                  <a:srgbClr val="231F20"/>
                </a:solidFill>
              </a:rPr>
              <a:t>i</a:t>
            </a:r>
            <a:r>
              <a:rPr lang="en-US" sz="1100" dirty="0">
                <a:solidFill>
                  <a:srgbClr val="231F20"/>
                </a:solidFill>
              </a:rPr>
              <a:t> målgruppen för enkäten var 682. Totalt sett har 142 svar inkommit. Det innebär att svarsfrekvensen är 21 </a:t>
            </a:r>
            <a:r>
              <a:rPr lang="en-US" sz="1100" dirty="0" err="1">
                <a:solidFill>
                  <a:srgbClr val="231F20"/>
                </a:solidFill>
              </a:rPr>
              <a:t>procent</a:t>
            </a:r>
            <a:r>
              <a:rPr lang="en-US" sz="1100" dirty="0">
                <a:solidFill>
                  <a:srgbClr val="231F20"/>
                </a:solidFill>
              </a:rPr>
              <a:t>. </a:t>
            </a:r>
            <a:r>
              <a:rPr lang="sv-SE" sz="1100" dirty="0">
                <a:solidFill>
                  <a:srgbClr val="231F20"/>
                </a:solidFill>
              </a:rPr>
              <a:t>Resultat visas inte för frågor med färre än fem svar. En låg svarsfrekvens eller ett litet antal deltagare i undersökningen innebär att resultaten ska tolkas med försiktighet.</a:t>
            </a:r>
          </a:p>
          <a:p>
            <a:endParaRPr lang="sv-SE" sz="1100" dirty="0">
              <a:solidFill>
                <a:srgbClr val="231F20"/>
              </a:solidFill>
            </a:endParaRPr>
          </a:p>
          <a:p>
            <a:r>
              <a:rPr lang="sv-SE" sz="1100" dirty="0">
                <a:solidFill>
                  <a:srgbClr val="231F20"/>
                </a:solidFill>
              </a:rPr>
              <a:t>Observera att om brukaren är beviljad mer än en insats fick vårdnadshavarna svara på frågor om varje insats. Det innebär att det redovisade antalet svar för respektive fråga ibland kan överstiga 142</a:t>
            </a:r>
            <a:r>
              <a:rPr lang="en-US" sz="1100" dirty="0">
                <a:solidFill>
                  <a:srgbClr val="231F20"/>
                </a:solidFill>
              </a:rPr>
              <a:t>.</a:t>
            </a:r>
          </a:p>
        </p:txBody>
      </p:sp>
      <p:sp>
        <p:nvSpPr>
          <p:cNvPr id="11" name="textruta 10">
            <a:extLst>
              <a:ext uri="{FF2B5EF4-FFF2-40B4-BE49-F238E27FC236}">
                <a16:creationId xmlns:a16="http://schemas.microsoft.com/office/drawing/2014/main" id="{C15D4797-41C1-3F49-B223-9EE38C52EF84}"/>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Tree>
    <p:extLst>
      <p:ext uri="{BB962C8B-B14F-4D97-AF65-F5344CB8AC3E}">
        <p14:creationId xmlns:p14="http://schemas.microsoft.com/office/powerpoint/2010/main" val="1587810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20</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ditt barn är rädd för någon/något? Resultat för 2024</a:t>
            </a:r>
          </a:p>
        </p:txBody>
      </p:sp>
      <p:sp>
        <p:nvSpPr>
          <p:cNvPr id="10" name="textruta 9">
            <a:extLst>
              <a:ext uri="{FF2B5EF4-FFF2-40B4-BE49-F238E27FC236}">
                <a16:creationId xmlns:a16="http://schemas.microsoft.com/office/drawing/2014/main" id="{56BB2450-DE16-A54F-8861-16A99245BF6D}"/>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11" name="textruta 10">
            <a:extLst>
              <a:ext uri="{FF2B5EF4-FFF2-40B4-BE49-F238E27FC236}">
                <a16:creationId xmlns:a16="http://schemas.microsoft.com/office/drawing/2014/main" id="{E92FB859-B350-084B-B7C0-3C9325291B15}"/>
              </a:ext>
            </a:extLst>
          </p:cNvPr>
          <p:cNvSpPr txBox="1"/>
          <p:nvPr/>
        </p:nvSpPr>
        <p:spPr>
          <a:xfrm>
            <a:off x="417600" y="6437948"/>
            <a:ext cx="4032000" cy="230832"/>
          </a:xfrm>
          <a:prstGeom prst="rect">
            <a:avLst/>
          </a:prstGeom>
          <a:noFill/>
        </p:spPr>
        <p:txBody>
          <a:bodyPr wrap="square" rtlCol="0">
            <a:spAutoFit/>
          </a:bodyPr>
          <a:lstStyle/>
          <a:p>
            <a:r>
              <a:rPr lang="sv-SE" sz="900" i="1" dirty="0">
                <a:latin typeface="Arial" panose="020B0604020202020204" pitchFamily="34" charset="0"/>
                <a:cs typeface="Arial" panose="020B0604020202020204" pitchFamily="34" charset="0"/>
              </a:rPr>
              <a:t>Antal svar 2024: 154</a:t>
            </a:r>
          </a:p>
        </p:txBody>
      </p:sp>
      <p:graphicFrame>
        <p:nvGraphicFramePr>
          <p:cNvPr id="2" name="Diagram 1">
            <a:extLst>
              <a:ext uri="{FF2B5EF4-FFF2-40B4-BE49-F238E27FC236}">
                <a16:creationId xmlns:a16="http://schemas.microsoft.com/office/drawing/2014/main" id="{D5C2DC97-400E-F56E-A080-13322030EAC7}"/>
              </a:ext>
            </a:extLst>
          </p:cNvPr>
          <p:cNvGraphicFramePr/>
          <p:nvPr>
            <p:extLst>
              <p:ext uri="{D42A27DB-BD31-4B8C-83A1-F6EECF244321}">
                <p14:modId xmlns:p14="http://schemas.microsoft.com/office/powerpoint/2010/main" val="2463007705"/>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690975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6CC3FB-5EB5-40AE-2DD1-7A153500DE2E}"/>
            </a:ext>
          </a:extLst>
        </p:cNvPr>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02E562F9-A1D9-1863-38F7-A666F2509D3C}"/>
              </a:ext>
            </a:extLst>
          </p:cNvPr>
          <p:cNvSpPr>
            <a:spLocks noGrp="1"/>
          </p:cNvSpPr>
          <p:nvPr>
            <p:ph type="sldNum" sz="quarter" idx="11"/>
          </p:nvPr>
        </p:nvSpPr>
        <p:spPr/>
        <p:txBody>
          <a:bodyPr/>
          <a:lstStyle/>
          <a:p>
            <a:fld id="{35DC3D6C-A556-0D48-B15A-DD8A2D5F88FC}" type="slidenum">
              <a:rPr lang="sv-SE" smtClean="0"/>
              <a:t>21</a:t>
            </a:fld>
            <a:endParaRPr lang="sv-SE"/>
          </a:p>
        </p:txBody>
      </p:sp>
      <p:sp>
        <p:nvSpPr>
          <p:cNvPr id="7" name="TextBox 14">
            <a:extLst>
              <a:ext uri="{FF2B5EF4-FFF2-40B4-BE49-F238E27FC236}">
                <a16:creationId xmlns:a16="http://schemas.microsoft.com/office/drawing/2014/main" id="{09EC9641-978A-0209-7614-D620F8F4BDC3}"/>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ditt barn är rädd för någon/något?</a:t>
            </a:r>
          </a:p>
        </p:txBody>
      </p:sp>
      <p:sp>
        <p:nvSpPr>
          <p:cNvPr id="10" name="textruta 9">
            <a:extLst>
              <a:ext uri="{FF2B5EF4-FFF2-40B4-BE49-F238E27FC236}">
                <a16:creationId xmlns:a16="http://schemas.microsoft.com/office/drawing/2014/main" id="{D7513602-F3BA-61E8-9BD1-EF0E11D5194F}"/>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9" name="textruta 8">
            <a:extLst>
              <a:ext uri="{FF2B5EF4-FFF2-40B4-BE49-F238E27FC236}">
                <a16:creationId xmlns:a16="http://schemas.microsoft.com/office/drawing/2014/main" id="{1850CCF8-CEAF-5E3B-56EC-92745605EE0F}"/>
              </a:ext>
            </a:extLst>
          </p:cNvPr>
          <p:cNvSpPr txBox="1"/>
          <p:nvPr/>
        </p:nvSpPr>
        <p:spPr>
          <a:xfrm>
            <a:off x="416496" y="6437948"/>
            <a:ext cx="4032000" cy="230832"/>
          </a:xfrm>
          <a:prstGeom prst="rect">
            <a:avLst/>
          </a:prstGeom>
          <a:noFill/>
        </p:spPr>
        <p:txBody>
          <a:bodyPr wrap="square" rtlCol="0">
            <a:spAutoFit/>
          </a:bodyPr>
          <a:lstStyle/>
          <a:p>
            <a:endParaRPr sz="900" i="1" dirty="0">
              <a:latin typeface="Arial" panose="020B0604020202020204" pitchFamily="34" charset="0"/>
              <a:cs typeface="Arial" panose="020B0604020202020204" pitchFamily="34" charset="0"/>
            </a:endParaRPr>
          </a:p>
        </p:txBody>
      </p:sp>
      <p:graphicFrame>
        <p:nvGraphicFramePr>
          <p:cNvPr id="2" name="Tabell 10">
            <a:extLst>
              <a:ext uri="{FF2B5EF4-FFF2-40B4-BE49-F238E27FC236}">
                <a16:creationId xmlns:a16="http://schemas.microsoft.com/office/drawing/2014/main" id="{ADBFF13B-BC7D-9057-4F90-71DD0F360F72}"/>
              </a:ext>
            </a:extLst>
          </p:cNvPr>
          <p:cNvGraphicFramePr>
            <a:graphicFrameLocks noGrp="1"/>
          </p:cNvGraphicFramePr>
          <p:nvPr>
            <p:extLst>
              <p:ext uri="{D42A27DB-BD31-4B8C-83A1-F6EECF244321}">
                <p14:modId xmlns:p14="http://schemas.microsoft.com/office/powerpoint/2010/main" val="2132333687"/>
              </p:ext>
            </p:extLst>
          </p:nvPr>
        </p:nvGraphicFramePr>
        <p:xfrm>
          <a:off x="376540" y="2590291"/>
          <a:ext cx="9115198" cy="3565480"/>
        </p:xfrm>
        <a:graphic>
          <a:graphicData uri="http://schemas.openxmlformats.org/drawingml/2006/table">
            <a:tbl>
              <a:tblPr firstRow="1" bandRow="1">
                <a:tableStyleId>{5C22544A-7EE6-4342-B048-85BDC9FD1C3A}</a:tableStyleId>
              </a:tblPr>
              <a:tblGrid>
                <a:gridCol w="1894546">
                  <a:extLst>
                    <a:ext uri="{9D8B030D-6E8A-4147-A177-3AD203B41FA5}">
                      <a16:colId xmlns:a16="http://schemas.microsoft.com/office/drawing/2014/main" val="60862922"/>
                    </a:ext>
                  </a:extLst>
                </a:gridCol>
                <a:gridCol w="1805163">
                  <a:extLst>
                    <a:ext uri="{9D8B030D-6E8A-4147-A177-3AD203B41FA5}">
                      <a16:colId xmlns:a16="http://schemas.microsoft.com/office/drawing/2014/main" val="2223991577"/>
                    </a:ext>
                  </a:extLst>
                </a:gridCol>
                <a:gridCol w="1805163">
                  <a:extLst>
                    <a:ext uri="{9D8B030D-6E8A-4147-A177-3AD203B41FA5}">
                      <a16:colId xmlns:a16="http://schemas.microsoft.com/office/drawing/2014/main" val="2683324575"/>
                    </a:ext>
                  </a:extLst>
                </a:gridCol>
                <a:gridCol w="1805163">
                  <a:extLst>
                    <a:ext uri="{9D8B030D-6E8A-4147-A177-3AD203B41FA5}">
                      <a16:colId xmlns:a16="http://schemas.microsoft.com/office/drawing/2014/main" val="2412723157"/>
                    </a:ext>
                  </a:extLst>
                </a:gridCol>
                <a:gridCol w="1805163">
                  <a:extLst>
                    <a:ext uri="{9D8B030D-6E8A-4147-A177-3AD203B41FA5}">
                      <a16:colId xmlns:a16="http://schemas.microsoft.com/office/drawing/2014/main" val="462950667"/>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a:solidFill>
                            <a:schemeClr val="tx1"/>
                          </a:solidFill>
                          <a:latin typeface="Arial" panose="020B0604020202020204" pitchFamily="34" charset="0"/>
                          <a:cs typeface="Arial" panose="020B0604020202020204" pitchFamily="34" charset="0"/>
                        </a:rPr>
                        <a:t>Göteborg </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tc>
                <a:tc hMerge="1">
                  <a:txBody>
                    <a:bodyPr/>
                    <a:lstStyle/>
                    <a:p>
                      <a:pPr algn="ctr"/>
                      <a:r>
                        <a:t>-</a:t>
                      </a:r>
                    </a:p>
                  </a:txBody>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Korttidshem</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Barnboende</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Lägerverksamhet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Avlösarservice</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60</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90 %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85 %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93 %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2 %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871206"/>
                  </a:ext>
                </a:extLst>
              </a:tr>
            </a:tbl>
          </a:graphicData>
        </a:graphic>
      </p:graphicFrame>
    </p:spTree>
    <p:extLst>
      <p:ext uri="{BB962C8B-B14F-4D97-AF65-F5344CB8AC3E}">
        <p14:creationId xmlns:p14="http://schemas.microsoft.com/office/powerpoint/2010/main" val="865075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22</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ditt barn vet vem hen ska kommunicera med om något inte är bra? Resultat för 2024</a:t>
            </a:r>
          </a:p>
        </p:txBody>
      </p:sp>
      <p:sp>
        <p:nvSpPr>
          <p:cNvPr id="10" name="textruta 9">
            <a:extLst>
              <a:ext uri="{FF2B5EF4-FFF2-40B4-BE49-F238E27FC236}">
                <a16:creationId xmlns:a16="http://schemas.microsoft.com/office/drawing/2014/main" id="{56BB2450-DE16-A54F-8861-16A99245BF6D}"/>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11" name="textruta 10">
            <a:extLst>
              <a:ext uri="{FF2B5EF4-FFF2-40B4-BE49-F238E27FC236}">
                <a16:creationId xmlns:a16="http://schemas.microsoft.com/office/drawing/2014/main" id="{E92FB859-B350-084B-B7C0-3C9325291B15}"/>
              </a:ext>
            </a:extLst>
          </p:cNvPr>
          <p:cNvSpPr txBox="1"/>
          <p:nvPr/>
        </p:nvSpPr>
        <p:spPr>
          <a:xfrm>
            <a:off x="417600" y="6381328"/>
            <a:ext cx="4032000" cy="230832"/>
          </a:xfrm>
          <a:prstGeom prst="rect">
            <a:avLst/>
          </a:prstGeom>
          <a:noFill/>
        </p:spPr>
        <p:txBody>
          <a:bodyPr wrap="square" rtlCol="0">
            <a:spAutoFit/>
          </a:bodyPr>
          <a:lstStyle/>
          <a:p>
            <a:r>
              <a:rPr lang="sv-SE" sz="900" i="1" dirty="0">
                <a:latin typeface="Arial" panose="020B0604020202020204" pitchFamily="34" charset="0"/>
                <a:cs typeface="Arial" panose="020B0604020202020204" pitchFamily="34" charset="0"/>
              </a:rPr>
              <a:t>Antal svar 2024: 152</a:t>
            </a:r>
          </a:p>
        </p:txBody>
      </p:sp>
      <p:graphicFrame>
        <p:nvGraphicFramePr>
          <p:cNvPr id="2" name="Diagram 1">
            <a:extLst>
              <a:ext uri="{FF2B5EF4-FFF2-40B4-BE49-F238E27FC236}">
                <a16:creationId xmlns:a16="http://schemas.microsoft.com/office/drawing/2014/main" id="{23966F43-036B-5372-7535-C084ACC2DEF9}"/>
              </a:ext>
            </a:extLst>
          </p:cNvPr>
          <p:cNvGraphicFramePr/>
          <p:nvPr>
            <p:extLst>
              <p:ext uri="{D42A27DB-BD31-4B8C-83A1-F6EECF244321}">
                <p14:modId xmlns:p14="http://schemas.microsoft.com/office/powerpoint/2010/main" val="1101595944"/>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014374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6F416-9BA5-CE86-A020-E509C7FDE4DD}"/>
            </a:ext>
          </a:extLst>
        </p:cNvPr>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696347DA-AF14-5F4C-E87F-AB33B9ECD892}"/>
              </a:ext>
            </a:extLst>
          </p:cNvPr>
          <p:cNvSpPr>
            <a:spLocks noGrp="1"/>
          </p:cNvSpPr>
          <p:nvPr>
            <p:ph type="sldNum" sz="quarter" idx="11"/>
          </p:nvPr>
        </p:nvSpPr>
        <p:spPr/>
        <p:txBody>
          <a:bodyPr/>
          <a:lstStyle/>
          <a:p>
            <a:fld id="{35DC3D6C-A556-0D48-B15A-DD8A2D5F88FC}" type="slidenum">
              <a:rPr lang="sv-SE" smtClean="0"/>
              <a:t>23</a:t>
            </a:fld>
            <a:endParaRPr lang="sv-SE"/>
          </a:p>
        </p:txBody>
      </p:sp>
      <p:sp>
        <p:nvSpPr>
          <p:cNvPr id="7" name="TextBox 14">
            <a:extLst>
              <a:ext uri="{FF2B5EF4-FFF2-40B4-BE49-F238E27FC236}">
                <a16:creationId xmlns:a16="http://schemas.microsoft.com/office/drawing/2014/main" id="{1D8D5494-8CA9-ADD8-2864-C2CD17745D5E}"/>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ditt barn vet vem hen ska kommunicera med om något inte är bra?</a:t>
            </a:r>
          </a:p>
        </p:txBody>
      </p:sp>
      <p:sp>
        <p:nvSpPr>
          <p:cNvPr id="10" name="textruta 9">
            <a:extLst>
              <a:ext uri="{FF2B5EF4-FFF2-40B4-BE49-F238E27FC236}">
                <a16:creationId xmlns:a16="http://schemas.microsoft.com/office/drawing/2014/main" id="{9A468F24-370E-B101-8B22-4F2DCA90EF52}"/>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9" name="textruta 8">
            <a:extLst>
              <a:ext uri="{FF2B5EF4-FFF2-40B4-BE49-F238E27FC236}">
                <a16:creationId xmlns:a16="http://schemas.microsoft.com/office/drawing/2014/main" id="{248FAC29-E7D8-E90E-0292-1630AB955253}"/>
              </a:ext>
            </a:extLst>
          </p:cNvPr>
          <p:cNvSpPr txBox="1"/>
          <p:nvPr/>
        </p:nvSpPr>
        <p:spPr>
          <a:xfrm>
            <a:off x="416496" y="6437948"/>
            <a:ext cx="4032000" cy="230832"/>
          </a:xfrm>
          <a:prstGeom prst="rect">
            <a:avLst/>
          </a:prstGeom>
          <a:noFill/>
        </p:spPr>
        <p:txBody>
          <a:bodyPr wrap="square" rtlCol="0">
            <a:spAutoFit/>
          </a:bodyPr>
          <a:lstStyle/>
          <a:p>
            <a:endParaRPr sz="900" i="1" dirty="0">
              <a:latin typeface="Arial" panose="020B0604020202020204" pitchFamily="34" charset="0"/>
              <a:cs typeface="Arial" panose="020B0604020202020204" pitchFamily="34" charset="0"/>
            </a:endParaRPr>
          </a:p>
        </p:txBody>
      </p:sp>
      <p:graphicFrame>
        <p:nvGraphicFramePr>
          <p:cNvPr id="2" name="Tabell 10">
            <a:extLst>
              <a:ext uri="{FF2B5EF4-FFF2-40B4-BE49-F238E27FC236}">
                <a16:creationId xmlns:a16="http://schemas.microsoft.com/office/drawing/2014/main" id="{4B56A16D-3ACE-245F-1C2C-1978E6B17524}"/>
              </a:ext>
            </a:extLst>
          </p:cNvPr>
          <p:cNvGraphicFramePr>
            <a:graphicFrameLocks noGrp="1"/>
          </p:cNvGraphicFramePr>
          <p:nvPr>
            <p:extLst>
              <p:ext uri="{D42A27DB-BD31-4B8C-83A1-F6EECF244321}">
                <p14:modId xmlns:p14="http://schemas.microsoft.com/office/powerpoint/2010/main" val="496590243"/>
              </p:ext>
            </p:extLst>
          </p:nvPr>
        </p:nvGraphicFramePr>
        <p:xfrm>
          <a:off x="376540" y="2590291"/>
          <a:ext cx="9115198" cy="2285320"/>
        </p:xfrm>
        <a:graphic>
          <a:graphicData uri="http://schemas.openxmlformats.org/drawingml/2006/table">
            <a:tbl>
              <a:tblPr firstRow="1" bandRow="1">
                <a:tableStyleId>{5C22544A-7EE6-4342-B048-85BDC9FD1C3A}</a:tableStyleId>
              </a:tblPr>
              <a:tblGrid>
                <a:gridCol w="1894546">
                  <a:extLst>
                    <a:ext uri="{9D8B030D-6E8A-4147-A177-3AD203B41FA5}">
                      <a16:colId xmlns:a16="http://schemas.microsoft.com/office/drawing/2014/main" val="60862922"/>
                    </a:ext>
                  </a:extLst>
                </a:gridCol>
                <a:gridCol w="1805163">
                  <a:extLst>
                    <a:ext uri="{9D8B030D-6E8A-4147-A177-3AD203B41FA5}">
                      <a16:colId xmlns:a16="http://schemas.microsoft.com/office/drawing/2014/main" val="2223991577"/>
                    </a:ext>
                  </a:extLst>
                </a:gridCol>
                <a:gridCol w="1805163">
                  <a:extLst>
                    <a:ext uri="{9D8B030D-6E8A-4147-A177-3AD203B41FA5}">
                      <a16:colId xmlns:a16="http://schemas.microsoft.com/office/drawing/2014/main" val="2683324575"/>
                    </a:ext>
                  </a:extLst>
                </a:gridCol>
                <a:gridCol w="1805163">
                  <a:extLst>
                    <a:ext uri="{9D8B030D-6E8A-4147-A177-3AD203B41FA5}">
                      <a16:colId xmlns:a16="http://schemas.microsoft.com/office/drawing/2014/main" val="2412723157"/>
                    </a:ext>
                  </a:extLst>
                </a:gridCol>
                <a:gridCol w="1805163">
                  <a:extLst>
                    <a:ext uri="{9D8B030D-6E8A-4147-A177-3AD203B41FA5}">
                      <a16:colId xmlns:a16="http://schemas.microsoft.com/office/drawing/2014/main" val="462950667"/>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a:solidFill>
                            <a:schemeClr val="tx1"/>
                          </a:solidFill>
                          <a:latin typeface="Arial" panose="020B0604020202020204" pitchFamily="34" charset="0"/>
                          <a:cs typeface="Arial" panose="020B0604020202020204" pitchFamily="34" charset="0"/>
                        </a:rPr>
                        <a:t>Göteborg </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tc>
                <a:tc hMerge="1">
                  <a:txBody>
                    <a:bodyPr/>
                    <a:lstStyle/>
                    <a:p>
                      <a:pPr algn="ctr"/>
                      <a:r>
                        <a:t>-</a:t>
                      </a:r>
                    </a:p>
                  </a:txBody>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Korttidshem</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Barnboende</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Lägerverksamhet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Avlösarservice</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60</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42 %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8 %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28 %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Tree>
    <p:extLst>
      <p:ext uri="{BB962C8B-B14F-4D97-AF65-F5344CB8AC3E}">
        <p14:creationId xmlns:p14="http://schemas.microsoft.com/office/powerpoint/2010/main" val="2491171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24</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ditt barn trivs? Resultat för 2024</a:t>
            </a:r>
          </a:p>
        </p:txBody>
      </p:sp>
      <p:sp>
        <p:nvSpPr>
          <p:cNvPr id="10" name="textruta 9">
            <a:extLst>
              <a:ext uri="{FF2B5EF4-FFF2-40B4-BE49-F238E27FC236}">
                <a16:creationId xmlns:a16="http://schemas.microsoft.com/office/drawing/2014/main" id="{56BB2450-DE16-A54F-8861-16A99245BF6D}"/>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11" name="textruta 10">
            <a:extLst>
              <a:ext uri="{FF2B5EF4-FFF2-40B4-BE49-F238E27FC236}">
                <a16:creationId xmlns:a16="http://schemas.microsoft.com/office/drawing/2014/main" id="{E92FB859-B350-084B-B7C0-3C9325291B15}"/>
              </a:ext>
            </a:extLst>
          </p:cNvPr>
          <p:cNvSpPr txBox="1"/>
          <p:nvPr/>
        </p:nvSpPr>
        <p:spPr>
          <a:xfrm>
            <a:off x="417600" y="6437948"/>
            <a:ext cx="4032000" cy="230832"/>
          </a:xfrm>
          <a:prstGeom prst="rect">
            <a:avLst/>
          </a:prstGeom>
          <a:noFill/>
        </p:spPr>
        <p:txBody>
          <a:bodyPr wrap="square" rtlCol="0">
            <a:spAutoFit/>
          </a:bodyPr>
          <a:lstStyle/>
          <a:p>
            <a:r>
              <a:rPr lang="sv-SE" sz="900" i="1" dirty="0">
                <a:latin typeface="Arial" panose="020B0604020202020204" pitchFamily="34" charset="0"/>
                <a:cs typeface="Arial" panose="020B0604020202020204" pitchFamily="34" charset="0"/>
              </a:rPr>
              <a:t>Antal svar 2024: 154</a:t>
            </a:r>
          </a:p>
        </p:txBody>
      </p:sp>
      <p:graphicFrame>
        <p:nvGraphicFramePr>
          <p:cNvPr id="2" name="Diagram 1">
            <a:extLst>
              <a:ext uri="{FF2B5EF4-FFF2-40B4-BE49-F238E27FC236}">
                <a16:creationId xmlns:a16="http://schemas.microsoft.com/office/drawing/2014/main" id="{409A15EF-E3FB-201F-E8FC-3032EAAF3C5B}"/>
              </a:ext>
            </a:extLst>
          </p:cNvPr>
          <p:cNvGraphicFramePr/>
          <p:nvPr>
            <p:extLst>
              <p:ext uri="{D42A27DB-BD31-4B8C-83A1-F6EECF244321}">
                <p14:modId xmlns:p14="http://schemas.microsoft.com/office/powerpoint/2010/main" val="89399074"/>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44002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58EC0-621D-6EB8-FCAD-D8FFC751C47A}"/>
            </a:ext>
          </a:extLst>
        </p:cNvPr>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B82E1EEC-FF9E-BB06-B76C-04549E39880B}"/>
              </a:ext>
            </a:extLst>
          </p:cNvPr>
          <p:cNvSpPr>
            <a:spLocks noGrp="1"/>
          </p:cNvSpPr>
          <p:nvPr>
            <p:ph type="sldNum" sz="quarter" idx="11"/>
          </p:nvPr>
        </p:nvSpPr>
        <p:spPr/>
        <p:txBody>
          <a:bodyPr/>
          <a:lstStyle/>
          <a:p>
            <a:fld id="{35DC3D6C-A556-0D48-B15A-DD8A2D5F88FC}" type="slidenum">
              <a:rPr lang="sv-SE" smtClean="0"/>
              <a:t>25</a:t>
            </a:fld>
            <a:endParaRPr lang="sv-SE"/>
          </a:p>
        </p:txBody>
      </p:sp>
      <p:sp>
        <p:nvSpPr>
          <p:cNvPr id="7" name="TextBox 14">
            <a:extLst>
              <a:ext uri="{FF2B5EF4-FFF2-40B4-BE49-F238E27FC236}">
                <a16:creationId xmlns:a16="http://schemas.microsoft.com/office/drawing/2014/main" id="{F2534B9E-7F0B-21B1-856B-8ABE322A09A1}"/>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ditt barn trivs?</a:t>
            </a:r>
          </a:p>
        </p:txBody>
      </p:sp>
      <p:sp>
        <p:nvSpPr>
          <p:cNvPr id="10" name="textruta 9">
            <a:extLst>
              <a:ext uri="{FF2B5EF4-FFF2-40B4-BE49-F238E27FC236}">
                <a16:creationId xmlns:a16="http://schemas.microsoft.com/office/drawing/2014/main" id="{F63DEBF4-0A79-79AF-C1E9-1FE7B0121E53}"/>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9" name="textruta 8">
            <a:extLst>
              <a:ext uri="{FF2B5EF4-FFF2-40B4-BE49-F238E27FC236}">
                <a16:creationId xmlns:a16="http://schemas.microsoft.com/office/drawing/2014/main" id="{5748C6B9-9BF7-91FA-C685-3A9D5275AF7D}"/>
              </a:ext>
            </a:extLst>
          </p:cNvPr>
          <p:cNvSpPr txBox="1"/>
          <p:nvPr/>
        </p:nvSpPr>
        <p:spPr>
          <a:xfrm>
            <a:off x="416496" y="6437948"/>
            <a:ext cx="4032000" cy="230832"/>
          </a:xfrm>
          <a:prstGeom prst="rect">
            <a:avLst/>
          </a:prstGeom>
          <a:noFill/>
        </p:spPr>
        <p:txBody>
          <a:bodyPr wrap="square" rtlCol="0">
            <a:spAutoFit/>
          </a:bodyPr>
          <a:lstStyle/>
          <a:p>
            <a:endParaRPr sz="900" i="1" dirty="0">
              <a:latin typeface="Arial" panose="020B0604020202020204" pitchFamily="34" charset="0"/>
              <a:cs typeface="Arial" panose="020B0604020202020204" pitchFamily="34" charset="0"/>
            </a:endParaRPr>
          </a:p>
        </p:txBody>
      </p:sp>
      <p:graphicFrame>
        <p:nvGraphicFramePr>
          <p:cNvPr id="2" name="Tabell 10">
            <a:extLst>
              <a:ext uri="{FF2B5EF4-FFF2-40B4-BE49-F238E27FC236}">
                <a16:creationId xmlns:a16="http://schemas.microsoft.com/office/drawing/2014/main" id="{D8DE828B-31E4-6AF2-9083-351DCA5F791E}"/>
              </a:ext>
            </a:extLst>
          </p:cNvPr>
          <p:cNvGraphicFramePr>
            <a:graphicFrameLocks noGrp="1"/>
          </p:cNvGraphicFramePr>
          <p:nvPr>
            <p:extLst>
              <p:ext uri="{D42A27DB-BD31-4B8C-83A1-F6EECF244321}">
                <p14:modId xmlns:p14="http://schemas.microsoft.com/office/powerpoint/2010/main" val="3131867901"/>
              </p:ext>
            </p:extLst>
          </p:nvPr>
        </p:nvGraphicFramePr>
        <p:xfrm>
          <a:off x="376540" y="2590291"/>
          <a:ext cx="9115198" cy="2285320"/>
        </p:xfrm>
        <a:graphic>
          <a:graphicData uri="http://schemas.openxmlformats.org/drawingml/2006/table">
            <a:tbl>
              <a:tblPr firstRow="1" bandRow="1">
                <a:tableStyleId>{5C22544A-7EE6-4342-B048-85BDC9FD1C3A}</a:tableStyleId>
              </a:tblPr>
              <a:tblGrid>
                <a:gridCol w="1894546">
                  <a:extLst>
                    <a:ext uri="{9D8B030D-6E8A-4147-A177-3AD203B41FA5}">
                      <a16:colId xmlns:a16="http://schemas.microsoft.com/office/drawing/2014/main" val="60862922"/>
                    </a:ext>
                  </a:extLst>
                </a:gridCol>
                <a:gridCol w="1805163">
                  <a:extLst>
                    <a:ext uri="{9D8B030D-6E8A-4147-A177-3AD203B41FA5}">
                      <a16:colId xmlns:a16="http://schemas.microsoft.com/office/drawing/2014/main" val="2223991577"/>
                    </a:ext>
                  </a:extLst>
                </a:gridCol>
                <a:gridCol w="1805163">
                  <a:extLst>
                    <a:ext uri="{9D8B030D-6E8A-4147-A177-3AD203B41FA5}">
                      <a16:colId xmlns:a16="http://schemas.microsoft.com/office/drawing/2014/main" val="2683324575"/>
                    </a:ext>
                  </a:extLst>
                </a:gridCol>
                <a:gridCol w="1805163">
                  <a:extLst>
                    <a:ext uri="{9D8B030D-6E8A-4147-A177-3AD203B41FA5}">
                      <a16:colId xmlns:a16="http://schemas.microsoft.com/office/drawing/2014/main" val="2412723157"/>
                    </a:ext>
                  </a:extLst>
                </a:gridCol>
                <a:gridCol w="1805163">
                  <a:extLst>
                    <a:ext uri="{9D8B030D-6E8A-4147-A177-3AD203B41FA5}">
                      <a16:colId xmlns:a16="http://schemas.microsoft.com/office/drawing/2014/main" val="462950667"/>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a:solidFill>
                            <a:schemeClr val="tx1"/>
                          </a:solidFill>
                          <a:latin typeface="Arial" panose="020B0604020202020204" pitchFamily="34" charset="0"/>
                          <a:cs typeface="Arial" panose="020B0604020202020204" pitchFamily="34" charset="0"/>
                        </a:rPr>
                        <a:t>Göteborg </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tc>
                <a:tc hMerge="1">
                  <a:txBody>
                    <a:bodyPr/>
                    <a:lstStyle/>
                    <a:p>
                      <a:pPr algn="ctr"/>
                      <a:r>
                        <a:t>-</a:t>
                      </a:r>
                    </a:p>
                  </a:txBody>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Korttidshem</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Barnboende</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Lägerverksamhet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Avlösarservice</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60</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82 %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Tree>
    <p:extLst>
      <p:ext uri="{BB962C8B-B14F-4D97-AF65-F5344CB8AC3E}">
        <p14:creationId xmlns:p14="http://schemas.microsoft.com/office/powerpoint/2010/main" val="37579067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26</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ditt barn tycker att personalen är snälla? Resultat för 2024</a:t>
            </a:r>
          </a:p>
        </p:txBody>
      </p:sp>
      <p:sp>
        <p:nvSpPr>
          <p:cNvPr id="10" name="textruta 9">
            <a:extLst>
              <a:ext uri="{FF2B5EF4-FFF2-40B4-BE49-F238E27FC236}">
                <a16:creationId xmlns:a16="http://schemas.microsoft.com/office/drawing/2014/main" id="{56BB2450-DE16-A54F-8861-16A99245BF6D}"/>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11" name="textruta 10">
            <a:extLst>
              <a:ext uri="{FF2B5EF4-FFF2-40B4-BE49-F238E27FC236}">
                <a16:creationId xmlns:a16="http://schemas.microsoft.com/office/drawing/2014/main" id="{E92FB859-B350-084B-B7C0-3C9325291B15}"/>
              </a:ext>
            </a:extLst>
          </p:cNvPr>
          <p:cNvSpPr txBox="1"/>
          <p:nvPr/>
        </p:nvSpPr>
        <p:spPr>
          <a:xfrm>
            <a:off x="417600" y="6437948"/>
            <a:ext cx="4032000" cy="230832"/>
          </a:xfrm>
          <a:prstGeom prst="rect">
            <a:avLst/>
          </a:prstGeom>
          <a:noFill/>
        </p:spPr>
        <p:txBody>
          <a:bodyPr wrap="square" rtlCol="0">
            <a:spAutoFit/>
          </a:bodyPr>
          <a:lstStyle/>
          <a:p>
            <a:r>
              <a:rPr lang="sv-SE" sz="900" i="1" dirty="0">
                <a:latin typeface="Arial" panose="020B0604020202020204" pitchFamily="34" charset="0"/>
                <a:cs typeface="Arial" panose="020B0604020202020204" pitchFamily="34" charset="0"/>
              </a:rPr>
              <a:t>Antal svar 2024: 154</a:t>
            </a:r>
          </a:p>
        </p:txBody>
      </p:sp>
      <p:graphicFrame>
        <p:nvGraphicFramePr>
          <p:cNvPr id="2" name="Diagram 1">
            <a:extLst>
              <a:ext uri="{FF2B5EF4-FFF2-40B4-BE49-F238E27FC236}">
                <a16:creationId xmlns:a16="http://schemas.microsoft.com/office/drawing/2014/main" id="{3578BBC1-ED96-59EE-1F82-47DFB4B4287A}"/>
              </a:ext>
            </a:extLst>
          </p:cNvPr>
          <p:cNvGraphicFramePr/>
          <p:nvPr>
            <p:extLst>
              <p:ext uri="{D42A27DB-BD31-4B8C-83A1-F6EECF244321}">
                <p14:modId xmlns:p14="http://schemas.microsoft.com/office/powerpoint/2010/main" val="1164942361"/>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95462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78C04C-4B0F-6C73-062D-0B85CEE329D4}"/>
            </a:ext>
          </a:extLst>
        </p:cNvPr>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35B3893C-84BC-50AD-D546-4F712BE3675E}"/>
              </a:ext>
            </a:extLst>
          </p:cNvPr>
          <p:cNvSpPr>
            <a:spLocks noGrp="1"/>
          </p:cNvSpPr>
          <p:nvPr>
            <p:ph type="sldNum" sz="quarter" idx="11"/>
          </p:nvPr>
        </p:nvSpPr>
        <p:spPr/>
        <p:txBody>
          <a:bodyPr/>
          <a:lstStyle/>
          <a:p>
            <a:fld id="{35DC3D6C-A556-0D48-B15A-DD8A2D5F88FC}" type="slidenum">
              <a:rPr lang="sv-SE" smtClean="0"/>
              <a:t>27</a:t>
            </a:fld>
            <a:endParaRPr lang="sv-SE"/>
          </a:p>
        </p:txBody>
      </p:sp>
      <p:sp>
        <p:nvSpPr>
          <p:cNvPr id="7" name="TextBox 14">
            <a:extLst>
              <a:ext uri="{FF2B5EF4-FFF2-40B4-BE49-F238E27FC236}">
                <a16:creationId xmlns:a16="http://schemas.microsoft.com/office/drawing/2014/main" id="{B53ED7F6-56BB-7EFB-3C14-3E2E0C436C2D}"/>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ditt barn tycker att personalen är snälla?</a:t>
            </a:r>
          </a:p>
        </p:txBody>
      </p:sp>
      <p:sp>
        <p:nvSpPr>
          <p:cNvPr id="10" name="textruta 9">
            <a:extLst>
              <a:ext uri="{FF2B5EF4-FFF2-40B4-BE49-F238E27FC236}">
                <a16:creationId xmlns:a16="http://schemas.microsoft.com/office/drawing/2014/main" id="{AD6A5A56-A969-3A5F-693C-5C9C792F643E}"/>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9" name="textruta 8">
            <a:extLst>
              <a:ext uri="{FF2B5EF4-FFF2-40B4-BE49-F238E27FC236}">
                <a16:creationId xmlns:a16="http://schemas.microsoft.com/office/drawing/2014/main" id="{280B6347-F1DA-C63D-BE56-57E38776499B}"/>
              </a:ext>
            </a:extLst>
          </p:cNvPr>
          <p:cNvSpPr txBox="1"/>
          <p:nvPr/>
        </p:nvSpPr>
        <p:spPr>
          <a:xfrm>
            <a:off x="416496" y="6437948"/>
            <a:ext cx="4032000" cy="230832"/>
          </a:xfrm>
          <a:prstGeom prst="rect">
            <a:avLst/>
          </a:prstGeom>
          <a:noFill/>
        </p:spPr>
        <p:txBody>
          <a:bodyPr wrap="square" rtlCol="0">
            <a:spAutoFit/>
          </a:bodyPr>
          <a:lstStyle/>
          <a:p>
            <a:endParaRPr sz="900" i="1" dirty="0">
              <a:latin typeface="Arial" panose="020B0604020202020204" pitchFamily="34" charset="0"/>
              <a:cs typeface="Arial" panose="020B0604020202020204" pitchFamily="34" charset="0"/>
            </a:endParaRPr>
          </a:p>
        </p:txBody>
      </p:sp>
      <p:graphicFrame>
        <p:nvGraphicFramePr>
          <p:cNvPr id="2" name="Tabell 10">
            <a:extLst>
              <a:ext uri="{FF2B5EF4-FFF2-40B4-BE49-F238E27FC236}">
                <a16:creationId xmlns:a16="http://schemas.microsoft.com/office/drawing/2014/main" id="{D89C9B1C-BB26-F511-C7FA-30015140325E}"/>
              </a:ext>
            </a:extLst>
          </p:cNvPr>
          <p:cNvGraphicFramePr>
            <a:graphicFrameLocks noGrp="1"/>
          </p:cNvGraphicFramePr>
          <p:nvPr>
            <p:extLst>
              <p:ext uri="{D42A27DB-BD31-4B8C-83A1-F6EECF244321}">
                <p14:modId xmlns:p14="http://schemas.microsoft.com/office/powerpoint/2010/main" val="417714119"/>
              </p:ext>
            </p:extLst>
          </p:nvPr>
        </p:nvGraphicFramePr>
        <p:xfrm>
          <a:off x="376540" y="2590291"/>
          <a:ext cx="9115198" cy="2285320"/>
        </p:xfrm>
        <a:graphic>
          <a:graphicData uri="http://schemas.openxmlformats.org/drawingml/2006/table">
            <a:tbl>
              <a:tblPr firstRow="1" bandRow="1">
                <a:tableStyleId>{5C22544A-7EE6-4342-B048-85BDC9FD1C3A}</a:tableStyleId>
              </a:tblPr>
              <a:tblGrid>
                <a:gridCol w="1894546">
                  <a:extLst>
                    <a:ext uri="{9D8B030D-6E8A-4147-A177-3AD203B41FA5}">
                      <a16:colId xmlns:a16="http://schemas.microsoft.com/office/drawing/2014/main" val="60862922"/>
                    </a:ext>
                  </a:extLst>
                </a:gridCol>
                <a:gridCol w="1805163">
                  <a:extLst>
                    <a:ext uri="{9D8B030D-6E8A-4147-A177-3AD203B41FA5}">
                      <a16:colId xmlns:a16="http://schemas.microsoft.com/office/drawing/2014/main" val="2223991577"/>
                    </a:ext>
                  </a:extLst>
                </a:gridCol>
                <a:gridCol w="1805163">
                  <a:extLst>
                    <a:ext uri="{9D8B030D-6E8A-4147-A177-3AD203B41FA5}">
                      <a16:colId xmlns:a16="http://schemas.microsoft.com/office/drawing/2014/main" val="2683324575"/>
                    </a:ext>
                  </a:extLst>
                </a:gridCol>
                <a:gridCol w="1805163">
                  <a:extLst>
                    <a:ext uri="{9D8B030D-6E8A-4147-A177-3AD203B41FA5}">
                      <a16:colId xmlns:a16="http://schemas.microsoft.com/office/drawing/2014/main" val="2412723157"/>
                    </a:ext>
                  </a:extLst>
                </a:gridCol>
                <a:gridCol w="1805163">
                  <a:extLst>
                    <a:ext uri="{9D8B030D-6E8A-4147-A177-3AD203B41FA5}">
                      <a16:colId xmlns:a16="http://schemas.microsoft.com/office/drawing/2014/main" val="462950667"/>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a:solidFill>
                            <a:schemeClr val="tx1"/>
                          </a:solidFill>
                          <a:latin typeface="Arial" panose="020B0604020202020204" pitchFamily="34" charset="0"/>
                          <a:cs typeface="Arial" panose="020B0604020202020204" pitchFamily="34" charset="0"/>
                        </a:rPr>
                        <a:t>Göteborg </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tc>
                <a:tc hMerge="1">
                  <a:txBody>
                    <a:bodyPr/>
                    <a:lstStyle/>
                    <a:p>
                      <a:pPr algn="ctr"/>
                      <a:r>
                        <a:t>-</a:t>
                      </a:r>
                    </a:p>
                  </a:txBody>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Korttidshem</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Barnboende</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Lägerverksamhet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Avlösarservice</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60</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7 %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Tree>
    <p:extLst>
      <p:ext uri="{BB962C8B-B14F-4D97-AF65-F5344CB8AC3E}">
        <p14:creationId xmlns:p14="http://schemas.microsoft.com/office/powerpoint/2010/main" val="28281614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078B7F-7268-EB28-399C-8BD9D584E4CC}"/>
            </a:ext>
          </a:extLst>
        </p:cNvPr>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720845DD-D580-4B39-88C5-6A2B95C72C6A}"/>
              </a:ext>
            </a:extLst>
          </p:cNvPr>
          <p:cNvSpPr>
            <a:spLocks noGrp="1"/>
          </p:cNvSpPr>
          <p:nvPr>
            <p:ph type="sldNum" sz="quarter" idx="11"/>
          </p:nvPr>
        </p:nvSpPr>
        <p:spPr/>
        <p:txBody>
          <a:bodyPr/>
          <a:lstStyle/>
          <a:p>
            <a:fld id="{35DC3D6C-A556-0D48-B15A-DD8A2D5F88FC}" type="slidenum">
              <a:rPr lang="sv-SE" smtClean="0"/>
              <a:t>28</a:t>
            </a:fld>
            <a:endParaRPr lang="sv-SE"/>
          </a:p>
        </p:txBody>
      </p:sp>
      <p:sp>
        <p:nvSpPr>
          <p:cNvPr id="7" name="TextBox 14">
            <a:extLst>
              <a:ext uri="{FF2B5EF4-FFF2-40B4-BE49-F238E27FC236}">
                <a16:creationId xmlns:a16="http://schemas.microsoft.com/office/drawing/2014/main" id="{C7A0E8DF-261C-9E95-9CF3-CF811CA27B49}"/>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Om du har förslag och önskemål kring utförandet av insatsen upplever du att dessa tas tillvara på av verksamheten? Resultat för 2024</a:t>
            </a:r>
          </a:p>
        </p:txBody>
      </p:sp>
      <p:sp>
        <p:nvSpPr>
          <p:cNvPr id="10" name="textruta 9">
            <a:extLst>
              <a:ext uri="{FF2B5EF4-FFF2-40B4-BE49-F238E27FC236}">
                <a16:creationId xmlns:a16="http://schemas.microsoft.com/office/drawing/2014/main" id="{4568842B-E102-E0CD-100C-EDAA2825D82E}"/>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11" name="textruta 10">
            <a:extLst>
              <a:ext uri="{FF2B5EF4-FFF2-40B4-BE49-F238E27FC236}">
                <a16:creationId xmlns:a16="http://schemas.microsoft.com/office/drawing/2014/main" id="{80D855A9-0A78-C4A1-690A-16FAC41C8BC5}"/>
              </a:ext>
            </a:extLst>
          </p:cNvPr>
          <p:cNvSpPr txBox="1"/>
          <p:nvPr/>
        </p:nvSpPr>
        <p:spPr>
          <a:xfrm>
            <a:off x="417600" y="6437948"/>
            <a:ext cx="4032000" cy="230832"/>
          </a:xfrm>
          <a:prstGeom prst="rect">
            <a:avLst/>
          </a:prstGeom>
          <a:noFill/>
        </p:spPr>
        <p:txBody>
          <a:bodyPr wrap="square" rtlCol="0">
            <a:spAutoFit/>
          </a:bodyPr>
          <a:lstStyle/>
          <a:p>
            <a:r>
              <a:rPr lang="sv-SE" sz="900" i="1" dirty="0">
                <a:latin typeface="Arial" panose="020B0604020202020204" pitchFamily="34" charset="0"/>
                <a:cs typeface="Arial" panose="020B0604020202020204" pitchFamily="34" charset="0"/>
              </a:rPr>
              <a:t>Antal svar 2024: 152</a:t>
            </a:r>
          </a:p>
        </p:txBody>
      </p:sp>
      <p:graphicFrame>
        <p:nvGraphicFramePr>
          <p:cNvPr id="2" name="Diagram 1">
            <a:extLst>
              <a:ext uri="{FF2B5EF4-FFF2-40B4-BE49-F238E27FC236}">
                <a16:creationId xmlns:a16="http://schemas.microsoft.com/office/drawing/2014/main" id="{C987A98D-2154-98DD-86DF-87331EF761C6}"/>
              </a:ext>
            </a:extLst>
          </p:cNvPr>
          <p:cNvGraphicFramePr/>
          <p:nvPr>
            <p:extLst>
              <p:ext uri="{D42A27DB-BD31-4B8C-83A1-F6EECF244321}">
                <p14:modId xmlns:p14="http://schemas.microsoft.com/office/powerpoint/2010/main" val="2850823990"/>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310720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7361FC-46CC-0EEF-AFE9-3F679AC7AB09}"/>
            </a:ext>
          </a:extLst>
        </p:cNvPr>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8762A851-AB81-D68D-097E-E6B604A8287E}"/>
              </a:ext>
            </a:extLst>
          </p:cNvPr>
          <p:cNvSpPr>
            <a:spLocks noGrp="1"/>
          </p:cNvSpPr>
          <p:nvPr>
            <p:ph type="sldNum" sz="quarter" idx="11"/>
          </p:nvPr>
        </p:nvSpPr>
        <p:spPr/>
        <p:txBody>
          <a:bodyPr/>
          <a:lstStyle/>
          <a:p>
            <a:fld id="{35DC3D6C-A556-0D48-B15A-DD8A2D5F88FC}" type="slidenum">
              <a:rPr lang="sv-SE" smtClean="0"/>
              <a:t>29</a:t>
            </a:fld>
            <a:endParaRPr lang="sv-SE"/>
          </a:p>
        </p:txBody>
      </p:sp>
      <p:sp>
        <p:nvSpPr>
          <p:cNvPr id="7" name="TextBox 14">
            <a:extLst>
              <a:ext uri="{FF2B5EF4-FFF2-40B4-BE49-F238E27FC236}">
                <a16:creationId xmlns:a16="http://schemas.microsoft.com/office/drawing/2014/main" id="{4818DD97-FDBB-D989-AD13-604132A0652E}"/>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Om du har förslag och önskemål kring utförandet av insatsen upplever du att dessa tas tillvara på av verksamheten?</a:t>
            </a:r>
          </a:p>
        </p:txBody>
      </p:sp>
      <p:sp>
        <p:nvSpPr>
          <p:cNvPr id="10" name="textruta 9">
            <a:extLst>
              <a:ext uri="{FF2B5EF4-FFF2-40B4-BE49-F238E27FC236}">
                <a16:creationId xmlns:a16="http://schemas.microsoft.com/office/drawing/2014/main" id="{680CFF3B-99A9-40EB-A3BB-22AE292F9DBC}"/>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9" name="textruta 8">
            <a:extLst>
              <a:ext uri="{FF2B5EF4-FFF2-40B4-BE49-F238E27FC236}">
                <a16:creationId xmlns:a16="http://schemas.microsoft.com/office/drawing/2014/main" id="{B4ED2D76-812A-2502-FBC5-0CB01F567A1D}"/>
              </a:ext>
            </a:extLst>
          </p:cNvPr>
          <p:cNvSpPr txBox="1"/>
          <p:nvPr/>
        </p:nvSpPr>
        <p:spPr>
          <a:xfrm>
            <a:off x="416496" y="6437948"/>
            <a:ext cx="4032000" cy="230832"/>
          </a:xfrm>
          <a:prstGeom prst="rect">
            <a:avLst/>
          </a:prstGeom>
          <a:noFill/>
        </p:spPr>
        <p:txBody>
          <a:bodyPr wrap="square" rtlCol="0">
            <a:spAutoFit/>
          </a:bodyPr>
          <a:lstStyle/>
          <a:p>
            <a:endParaRPr sz="900" i="1" dirty="0">
              <a:latin typeface="Arial" panose="020B0604020202020204" pitchFamily="34" charset="0"/>
              <a:cs typeface="Arial" panose="020B0604020202020204" pitchFamily="34" charset="0"/>
            </a:endParaRPr>
          </a:p>
        </p:txBody>
      </p:sp>
      <p:graphicFrame>
        <p:nvGraphicFramePr>
          <p:cNvPr id="2" name="Tabell 10">
            <a:extLst>
              <a:ext uri="{FF2B5EF4-FFF2-40B4-BE49-F238E27FC236}">
                <a16:creationId xmlns:a16="http://schemas.microsoft.com/office/drawing/2014/main" id="{92862B93-ACE5-C0A5-9D05-984370254E40}"/>
              </a:ext>
            </a:extLst>
          </p:cNvPr>
          <p:cNvGraphicFramePr>
            <a:graphicFrameLocks noGrp="1"/>
          </p:cNvGraphicFramePr>
          <p:nvPr>
            <p:extLst>
              <p:ext uri="{D42A27DB-BD31-4B8C-83A1-F6EECF244321}">
                <p14:modId xmlns:p14="http://schemas.microsoft.com/office/powerpoint/2010/main" val="1285237539"/>
              </p:ext>
            </p:extLst>
          </p:nvPr>
        </p:nvGraphicFramePr>
        <p:xfrm>
          <a:off x="376540" y="2590291"/>
          <a:ext cx="9115198" cy="2285320"/>
        </p:xfrm>
        <a:graphic>
          <a:graphicData uri="http://schemas.openxmlformats.org/drawingml/2006/table">
            <a:tbl>
              <a:tblPr firstRow="1" bandRow="1">
                <a:tableStyleId>{5C22544A-7EE6-4342-B048-85BDC9FD1C3A}</a:tableStyleId>
              </a:tblPr>
              <a:tblGrid>
                <a:gridCol w="1894546">
                  <a:extLst>
                    <a:ext uri="{9D8B030D-6E8A-4147-A177-3AD203B41FA5}">
                      <a16:colId xmlns:a16="http://schemas.microsoft.com/office/drawing/2014/main" val="60862922"/>
                    </a:ext>
                  </a:extLst>
                </a:gridCol>
                <a:gridCol w="1805163">
                  <a:extLst>
                    <a:ext uri="{9D8B030D-6E8A-4147-A177-3AD203B41FA5}">
                      <a16:colId xmlns:a16="http://schemas.microsoft.com/office/drawing/2014/main" val="2223991577"/>
                    </a:ext>
                  </a:extLst>
                </a:gridCol>
                <a:gridCol w="1805163">
                  <a:extLst>
                    <a:ext uri="{9D8B030D-6E8A-4147-A177-3AD203B41FA5}">
                      <a16:colId xmlns:a16="http://schemas.microsoft.com/office/drawing/2014/main" val="2683324575"/>
                    </a:ext>
                  </a:extLst>
                </a:gridCol>
                <a:gridCol w="1805163">
                  <a:extLst>
                    <a:ext uri="{9D8B030D-6E8A-4147-A177-3AD203B41FA5}">
                      <a16:colId xmlns:a16="http://schemas.microsoft.com/office/drawing/2014/main" val="2412723157"/>
                    </a:ext>
                  </a:extLst>
                </a:gridCol>
                <a:gridCol w="1805163">
                  <a:extLst>
                    <a:ext uri="{9D8B030D-6E8A-4147-A177-3AD203B41FA5}">
                      <a16:colId xmlns:a16="http://schemas.microsoft.com/office/drawing/2014/main" val="462950667"/>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a:solidFill>
                            <a:schemeClr val="tx1"/>
                          </a:solidFill>
                          <a:latin typeface="Arial" panose="020B0604020202020204" pitchFamily="34" charset="0"/>
                          <a:cs typeface="Arial" panose="020B0604020202020204" pitchFamily="34" charset="0"/>
                        </a:rPr>
                        <a:t>Göteborg </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tc>
                <a:tc hMerge="1">
                  <a:txBody>
                    <a:bodyPr/>
                    <a:lstStyle/>
                    <a:p>
                      <a:pPr algn="ctr"/>
                      <a:r>
                        <a:t>-</a:t>
                      </a:r>
                    </a:p>
                  </a:txBody>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Korttidshem</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Barnboende</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Lägerverksamhet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Avlösarservice</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60</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82 %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20 %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20 %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Tree>
    <p:extLst>
      <p:ext uri="{BB962C8B-B14F-4D97-AF65-F5344CB8AC3E}">
        <p14:creationId xmlns:p14="http://schemas.microsoft.com/office/powerpoint/2010/main" val="902362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2792760" y="6356352"/>
            <a:ext cx="2228850" cy="365125"/>
          </a:xfrm>
        </p:spPr>
        <p:txBody>
          <a:bodyPr/>
          <a:lstStyle/>
          <a:p>
            <a:fld id="{35DC3D6C-A556-0D48-B15A-DD8A2D5F88FC}" type="slidenum">
              <a:rPr lang="sv-SE">
                <a:latin typeface="Calibri" panose="020F0502020204030204" pitchFamily="34" charset="0"/>
                <a:ea typeface="Arial" charset="0"/>
                <a:cs typeface="Calibri" panose="020F0502020204030204" pitchFamily="34" charset="0"/>
              </a:rPr>
              <a:t>3</a:t>
            </a:fld>
            <a:endParaRPr lang="sv-SE" dirty="0">
              <a:latin typeface="Calibri" panose="020F0502020204030204" pitchFamily="34" charset="0"/>
              <a:ea typeface="Arial" charset="0"/>
              <a:cs typeface="Calibri" panose="020F0502020204030204" pitchFamily="34" charset="0"/>
            </a:endParaRPr>
          </a:p>
        </p:txBody>
      </p:sp>
      <p:sp>
        <p:nvSpPr>
          <p:cNvPr id="14" name="Underrubrik 2">
            <a:extLst>
              <a:ext uri="{FF2B5EF4-FFF2-40B4-BE49-F238E27FC236}">
                <a16:creationId xmlns:a16="http://schemas.microsoft.com/office/drawing/2014/main" id="{6D56AB0C-0A4B-2644-B50E-B80033FCA911}"/>
              </a:ext>
            </a:extLst>
          </p:cNvPr>
          <p:cNvSpPr txBox="1">
            <a:spLocks/>
          </p:cNvSpPr>
          <p:nvPr/>
        </p:nvSpPr>
        <p:spPr bwMode="auto">
          <a:xfrm>
            <a:off x="354373" y="620688"/>
            <a:ext cx="4845287" cy="4027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000" b="1" kern="0" dirty="0" err="1">
                <a:solidFill>
                  <a:srgbClr val="231F20"/>
                </a:solidFill>
                <a:latin typeface="Arial Black" charset="0"/>
                <a:ea typeface="Arial Black" charset="0"/>
                <a:cs typeface="Arial Black" charset="0"/>
              </a:rPr>
              <a:t>Resultatredovisning</a:t>
            </a:r>
          </a:p>
        </p:txBody>
      </p:sp>
      <p:sp>
        <p:nvSpPr>
          <p:cNvPr id="15" name="Underrubrik 2">
            <a:extLst>
              <a:ext uri="{FF2B5EF4-FFF2-40B4-BE49-F238E27FC236}">
                <a16:creationId xmlns:a16="http://schemas.microsoft.com/office/drawing/2014/main" id="{459EFE21-D83E-044F-B937-352583A84C9A}"/>
              </a:ext>
            </a:extLst>
          </p:cNvPr>
          <p:cNvSpPr txBox="1">
            <a:spLocks/>
          </p:cNvSpPr>
          <p:nvPr/>
        </p:nvSpPr>
        <p:spPr bwMode="auto">
          <a:xfrm>
            <a:off x="354372" y="1023466"/>
            <a:ext cx="7910996" cy="174093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pPr lvl="0">
              <a:defRPr/>
            </a:pPr>
            <a:r>
              <a:rPr lang="sv-SE" sz="1100" dirty="0">
                <a:solidFill>
                  <a:schemeClr val="tx1"/>
                </a:solidFill>
              </a:rPr>
              <a:t>I beräkningen av resultaten exkluderas svarsalternativen ”vet inte/vill inte svara” så att resultatet summerar till hundra procent utan alternativen ”vet inte/vill inte svara”. För att visa hur stor andel som svarat ”vet inte/vill inte svara” på en fråga, redovisas även den informationen i en separat tabell. </a:t>
            </a:r>
          </a:p>
          <a:p>
            <a:pPr lvl="0">
              <a:defRPr/>
            </a:pPr>
            <a:endParaRPr lang="sv-SE" sz="1100" strike="sngStrike" dirty="0">
              <a:solidFill>
                <a:srgbClr val="231F20"/>
              </a:solidFill>
            </a:endParaRPr>
          </a:p>
          <a:p>
            <a:pPr lvl="0">
              <a:defRPr/>
            </a:pPr>
            <a:r>
              <a:rPr lang="sv-SE" sz="1100" dirty="0">
                <a:solidFill>
                  <a:srgbClr val="231F20"/>
                </a:solidFill>
              </a:rPr>
              <a:t>Resultat visas inte för frågor med färre än fem svar.</a:t>
            </a:r>
          </a:p>
        </p:txBody>
      </p:sp>
      <p:sp>
        <p:nvSpPr>
          <p:cNvPr id="16" name="Underrubrik 2">
            <a:extLst>
              <a:ext uri="{FF2B5EF4-FFF2-40B4-BE49-F238E27FC236}">
                <a16:creationId xmlns:a16="http://schemas.microsoft.com/office/drawing/2014/main" id="{0EFE40A3-130D-FB46-8C49-C10A1DEC7338}"/>
              </a:ext>
            </a:extLst>
          </p:cNvPr>
          <p:cNvSpPr txBox="1">
            <a:spLocks/>
          </p:cNvSpPr>
          <p:nvPr/>
        </p:nvSpPr>
        <p:spPr bwMode="auto">
          <a:xfrm>
            <a:off x="354372" y="2204864"/>
            <a:ext cx="4845287" cy="4027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000" b="1" kern="0" dirty="0">
                <a:solidFill>
                  <a:srgbClr val="231F20"/>
                </a:solidFill>
                <a:latin typeface="Arial Black" charset="0"/>
                <a:ea typeface="Arial Black" charset="0"/>
                <a:cs typeface="Arial Black" charset="0"/>
              </a:rPr>
              <a:t>Avrundningar</a:t>
            </a:r>
          </a:p>
        </p:txBody>
      </p:sp>
      <p:sp>
        <p:nvSpPr>
          <p:cNvPr id="17" name="Underrubrik 2">
            <a:extLst>
              <a:ext uri="{FF2B5EF4-FFF2-40B4-BE49-F238E27FC236}">
                <a16:creationId xmlns:a16="http://schemas.microsoft.com/office/drawing/2014/main" id="{EC10A896-A126-2644-8D7C-E5F8BE2AD397}"/>
              </a:ext>
            </a:extLst>
          </p:cNvPr>
          <p:cNvSpPr txBox="1">
            <a:spLocks/>
          </p:cNvSpPr>
          <p:nvPr/>
        </p:nvSpPr>
        <p:spPr bwMode="auto">
          <a:xfrm>
            <a:off x="354374" y="2608110"/>
            <a:ext cx="7910995" cy="81451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pPr lvl="0">
              <a:defRPr/>
            </a:pPr>
            <a:r>
              <a:rPr lang="sv-SE" sz="1100" dirty="0">
                <a:solidFill>
                  <a:srgbClr val="231F20"/>
                </a:solidFill>
              </a:rPr>
              <a:t>När ni tar del av resultatet är det viktigt att känna till att det förekommer avrundningar i redovisningen. Det kan göra att det framstår som att resultatet summerar till något mer eller mindre än 100 procent för en fråga, även om så inte är fallet. Om exempelvis 50,5 procent svarat ett alternativ, och 49,5 svarat ett annat, innebär avrundningarna att det kommer att redovisas som 51 respektive 50 procent. Detta är dock inget fel, utan en effekt av avrundningar. </a:t>
            </a:r>
          </a:p>
        </p:txBody>
      </p:sp>
      <p:sp>
        <p:nvSpPr>
          <p:cNvPr id="19" name="Underrubrik 2">
            <a:extLst>
              <a:ext uri="{FF2B5EF4-FFF2-40B4-BE49-F238E27FC236}">
                <a16:creationId xmlns:a16="http://schemas.microsoft.com/office/drawing/2014/main" id="{CB21CD15-2982-604C-A32F-0DA61C15F7C1}"/>
              </a:ext>
            </a:extLst>
          </p:cNvPr>
          <p:cNvSpPr txBox="1">
            <a:spLocks/>
          </p:cNvSpPr>
          <p:nvPr/>
        </p:nvSpPr>
        <p:spPr bwMode="auto">
          <a:xfrm>
            <a:off x="354371" y="3624485"/>
            <a:ext cx="4845287" cy="4027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000" b="1" kern="0" dirty="0">
                <a:solidFill>
                  <a:srgbClr val="231F20"/>
                </a:solidFill>
                <a:latin typeface="Arial Black" charset="0"/>
                <a:ea typeface="Arial Black" charset="0"/>
                <a:cs typeface="Arial Black" charset="0"/>
              </a:rPr>
              <a:t>Redovisning av kön</a:t>
            </a:r>
          </a:p>
        </p:txBody>
      </p:sp>
      <p:sp>
        <p:nvSpPr>
          <p:cNvPr id="20" name="Underrubrik 2">
            <a:extLst>
              <a:ext uri="{FF2B5EF4-FFF2-40B4-BE49-F238E27FC236}">
                <a16:creationId xmlns:a16="http://schemas.microsoft.com/office/drawing/2014/main" id="{BDCB92F0-F6AA-6144-9C4C-65FDBBC41DAE}"/>
              </a:ext>
            </a:extLst>
          </p:cNvPr>
          <p:cNvSpPr txBox="1">
            <a:spLocks/>
          </p:cNvSpPr>
          <p:nvPr/>
        </p:nvSpPr>
        <p:spPr bwMode="auto">
          <a:xfrm>
            <a:off x="354371" y="4027263"/>
            <a:ext cx="7354444" cy="9248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pPr lvl="0">
              <a:defRPr/>
            </a:pPr>
            <a:r>
              <a:rPr lang="sv-SE" sz="1100" dirty="0">
                <a:solidFill>
                  <a:srgbClr val="231F20"/>
                </a:solidFill>
              </a:rPr>
              <a:t>Av anonymitetsskäl redovisas resultat uppdelat på kön om det finns minst fem svar från såväl män som kvinnor. Om könsuppdelade resultat saknas i en rapport, beror det på att det inte finns tillräckligt många svar i någon av grupperna. För att ytterligare värna om anonymiteten, anges inte antalet svar vid redovisningar uppdelade på kön, utan endast andelar. </a:t>
            </a:r>
          </a:p>
        </p:txBody>
      </p:sp>
      <p:sp>
        <p:nvSpPr>
          <p:cNvPr id="11" name="textruta 10">
            <a:extLst>
              <a:ext uri="{FF2B5EF4-FFF2-40B4-BE49-F238E27FC236}">
                <a16:creationId xmlns:a16="http://schemas.microsoft.com/office/drawing/2014/main" id="{EB5BAA3B-FBEA-FB46-B4FF-3FC204EAEE89}"/>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Tree>
    <p:extLst>
      <p:ext uri="{BB962C8B-B14F-4D97-AF65-F5344CB8AC3E}">
        <p14:creationId xmlns:p14="http://schemas.microsoft.com/office/powerpoint/2010/main" val="7186029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914165-A5D0-E640-A569-732766ACA430}"/>
            </a:ext>
          </a:extLst>
        </p:cNvPr>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6755DC6-4C92-9D29-1B6D-5D1D1ACB4969}"/>
              </a:ext>
            </a:extLst>
          </p:cNvPr>
          <p:cNvSpPr>
            <a:spLocks noGrp="1"/>
          </p:cNvSpPr>
          <p:nvPr>
            <p:ph type="sldNum" sz="quarter" idx="11"/>
          </p:nvPr>
        </p:nvSpPr>
        <p:spPr/>
        <p:txBody>
          <a:bodyPr/>
          <a:lstStyle/>
          <a:p>
            <a:fld id="{35DC3D6C-A556-0D48-B15A-DD8A2D5F88FC}" type="slidenum">
              <a:rPr lang="sv-SE" smtClean="0"/>
              <a:t>30</a:t>
            </a:fld>
            <a:endParaRPr lang="sv-SE"/>
          </a:p>
        </p:txBody>
      </p:sp>
      <p:sp>
        <p:nvSpPr>
          <p:cNvPr id="7" name="TextBox 14">
            <a:extLst>
              <a:ext uri="{FF2B5EF4-FFF2-40B4-BE49-F238E27FC236}">
                <a16:creationId xmlns:a16="http://schemas.microsoft.com/office/drawing/2014/main" id="{7B99C8D8-7AA1-22BD-AECE-DA29A7C688FE}"/>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Känner du dig trygg med personalen? Resultat för 2024</a:t>
            </a:r>
          </a:p>
        </p:txBody>
      </p:sp>
      <p:sp>
        <p:nvSpPr>
          <p:cNvPr id="10" name="textruta 9">
            <a:extLst>
              <a:ext uri="{FF2B5EF4-FFF2-40B4-BE49-F238E27FC236}">
                <a16:creationId xmlns:a16="http://schemas.microsoft.com/office/drawing/2014/main" id="{7BA20FAE-C797-2F3A-52AF-E0F8E335D5F0}"/>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11" name="textruta 10">
            <a:extLst>
              <a:ext uri="{FF2B5EF4-FFF2-40B4-BE49-F238E27FC236}">
                <a16:creationId xmlns:a16="http://schemas.microsoft.com/office/drawing/2014/main" id="{AABBE1FA-7C69-6995-6B04-C84421CEA298}"/>
              </a:ext>
            </a:extLst>
          </p:cNvPr>
          <p:cNvSpPr txBox="1"/>
          <p:nvPr/>
        </p:nvSpPr>
        <p:spPr>
          <a:xfrm>
            <a:off x="417600" y="6437948"/>
            <a:ext cx="4032000" cy="230832"/>
          </a:xfrm>
          <a:prstGeom prst="rect">
            <a:avLst/>
          </a:prstGeom>
          <a:noFill/>
        </p:spPr>
        <p:txBody>
          <a:bodyPr wrap="square" rtlCol="0">
            <a:spAutoFit/>
          </a:bodyPr>
          <a:lstStyle/>
          <a:p>
            <a:r>
              <a:rPr lang="sv-SE" sz="900" i="1" dirty="0">
                <a:latin typeface="Arial" panose="020B0604020202020204" pitchFamily="34" charset="0"/>
                <a:cs typeface="Arial" panose="020B0604020202020204" pitchFamily="34" charset="0"/>
              </a:rPr>
              <a:t>Antal svar 2024: 153</a:t>
            </a:r>
          </a:p>
        </p:txBody>
      </p:sp>
      <p:graphicFrame>
        <p:nvGraphicFramePr>
          <p:cNvPr id="2" name="Diagram 1">
            <a:extLst>
              <a:ext uri="{FF2B5EF4-FFF2-40B4-BE49-F238E27FC236}">
                <a16:creationId xmlns:a16="http://schemas.microsoft.com/office/drawing/2014/main" id="{68B79394-5418-9F7C-A01A-AC7216C6015A}"/>
              </a:ext>
            </a:extLst>
          </p:cNvPr>
          <p:cNvGraphicFramePr/>
          <p:nvPr>
            <p:extLst>
              <p:ext uri="{D42A27DB-BD31-4B8C-83A1-F6EECF244321}">
                <p14:modId xmlns:p14="http://schemas.microsoft.com/office/powerpoint/2010/main" val="1321876014"/>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335271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74904C-CDD3-BE1D-389E-D861B763B193}"/>
            </a:ext>
          </a:extLst>
        </p:cNvPr>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3FDB20FC-0CF7-DFC4-2ACB-544C77FFCEBA}"/>
              </a:ext>
            </a:extLst>
          </p:cNvPr>
          <p:cNvSpPr>
            <a:spLocks noGrp="1"/>
          </p:cNvSpPr>
          <p:nvPr>
            <p:ph type="sldNum" sz="quarter" idx="11"/>
          </p:nvPr>
        </p:nvSpPr>
        <p:spPr/>
        <p:txBody>
          <a:bodyPr/>
          <a:lstStyle/>
          <a:p>
            <a:fld id="{35DC3D6C-A556-0D48-B15A-DD8A2D5F88FC}" type="slidenum">
              <a:rPr lang="sv-SE" smtClean="0"/>
              <a:t>31</a:t>
            </a:fld>
            <a:endParaRPr lang="sv-SE"/>
          </a:p>
        </p:txBody>
      </p:sp>
      <p:sp>
        <p:nvSpPr>
          <p:cNvPr id="7" name="TextBox 14">
            <a:extLst>
              <a:ext uri="{FF2B5EF4-FFF2-40B4-BE49-F238E27FC236}">
                <a16:creationId xmlns:a16="http://schemas.microsoft.com/office/drawing/2014/main" id="{E9797BAF-1015-94BA-4EF3-9DAE81393FAE}"/>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Känner du dig trygg med personalen?</a:t>
            </a:r>
          </a:p>
        </p:txBody>
      </p:sp>
      <p:sp>
        <p:nvSpPr>
          <p:cNvPr id="10" name="textruta 9">
            <a:extLst>
              <a:ext uri="{FF2B5EF4-FFF2-40B4-BE49-F238E27FC236}">
                <a16:creationId xmlns:a16="http://schemas.microsoft.com/office/drawing/2014/main" id="{705E1CAF-8D2C-0CDD-3B65-50FFF6627BA4}"/>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9" name="textruta 8">
            <a:extLst>
              <a:ext uri="{FF2B5EF4-FFF2-40B4-BE49-F238E27FC236}">
                <a16:creationId xmlns:a16="http://schemas.microsoft.com/office/drawing/2014/main" id="{DA1F0DC9-F795-8AAE-955F-9F64F7331AB1}"/>
              </a:ext>
            </a:extLst>
          </p:cNvPr>
          <p:cNvSpPr txBox="1"/>
          <p:nvPr/>
        </p:nvSpPr>
        <p:spPr>
          <a:xfrm>
            <a:off x="416496" y="6437948"/>
            <a:ext cx="4032000" cy="230832"/>
          </a:xfrm>
          <a:prstGeom prst="rect">
            <a:avLst/>
          </a:prstGeom>
          <a:noFill/>
        </p:spPr>
        <p:txBody>
          <a:bodyPr wrap="square" rtlCol="0">
            <a:spAutoFit/>
          </a:bodyPr>
          <a:lstStyle/>
          <a:p>
            <a:endParaRPr sz="900" i="1" dirty="0">
              <a:latin typeface="Arial" panose="020B0604020202020204" pitchFamily="34" charset="0"/>
              <a:cs typeface="Arial" panose="020B0604020202020204" pitchFamily="34" charset="0"/>
            </a:endParaRPr>
          </a:p>
        </p:txBody>
      </p:sp>
      <p:graphicFrame>
        <p:nvGraphicFramePr>
          <p:cNvPr id="2" name="Tabell 10">
            <a:extLst>
              <a:ext uri="{FF2B5EF4-FFF2-40B4-BE49-F238E27FC236}">
                <a16:creationId xmlns:a16="http://schemas.microsoft.com/office/drawing/2014/main" id="{539018D1-EAD1-7DBD-2CC5-0A5463848861}"/>
              </a:ext>
            </a:extLst>
          </p:cNvPr>
          <p:cNvGraphicFramePr>
            <a:graphicFrameLocks noGrp="1"/>
          </p:cNvGraphicFramePr>
          <p:nvPr>
            <p:extLst>
              <p:ext uri="{D42A27DB-BD31-4B8C-83A1-F6EECF244321}">
                <p14:modId xmlns:p14="http://schemas.microsoft.com/office/powerpoint/2010/main" val="1126078188"/>
              </p:ext>
            </p:extLst>
          </p:nvPr>
        </p:nvGraphicFramePr>
        <p:xfrm>
          <a:off x="376540" y="2590291"/>
          <a:ext cx="9115198" cy="2285320"/>
        </p:xfrm>
        <a:graphic>
          <a:graphicData uri="http://schemas.openxmlformats.org/drawingml/2006/table">
            <a:tbl>
              <a:tblPr firstRow="1" bandRow="1">
                <a:tableStyleId>{5C22544A-7EE6-4342-B048-85BDC9FD1C3A}</a:tableStyleId>
              </a:tblPr>
              <a:tblGrid>
                <a:gridCol w="1894546">
                  <a:extLst>
                    <a:ext uri="{9D8B030D-6E8A-4147-A177-3AD203B41FA5}">
                      <a16:colId xmlns:a16="http://schemas.microsoft.com/office/drawing/2014/main" val="60862922"/>
                    </a:ext>
                  </a:extLst>
                </a:gridCol>
                <a:gridCol w="1805163">
                  <a:extLst>
                    <a:ext uri="{9D8B030D-6E8A-4147-A177-3AD203B41FA5}">
                      <a16:colId xmlns:a16="http://schemas.microsoft.com/office/drawing/2014/main" val="2223991577"/>
                    </a:ext>
                  </a:extLst>
                </a:gridCol>
                <a:gridCol w="1805163">
                  <a:extLst>
                    <a:ext uri="{9D8B030D-6E8A-4147-A177-3AD203B41FA5}">
                      <a16:colId xmlns:a16="http://schemas.microsoft.com/office/drawing/2014/main" val="2683324575"/>
                    </a:ext>
                  </a:extLst>
                </a:gridCol>
                <a:gridCol w="1805163">
                  <a:extLst>
                    <a:ext uri="{9D8B030D-6E8A-4147-A177-3AD203B41FA5}">
                      <a16:colId xmlns:a16="http://schemas.microsoft.com/office/drawing/2014/main" val="2412723157"/>
                    </a:ext>
                  </a:extLst>
                </a:gridCol>
                <a:gridCol w="1805163">
                  <a:extLst>
                    <a:ext uri="{9D8B030D-6E8A-4147-A177-3AD203B41FA5}">
                      <a16:colId xmlns:a16="http://schemas.microsoft.com/office/drawing/2014/main" val="462950667"/>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a:solidFill>
                            <a:schemeClr val="tx1"/>
                          </a:solidFill>
                          <a:latin typeface="Arial" panose="020B0604020202020204" pitchFamily="34" charset="0"/>
                          <a:cs typeface="Arial" panose="020B0604020202020204" pitchFamily="34" charset="0"/>
                        </a:rPr>
                        <a:t>Göteborg </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tc>
                <a:tc hMerge="1">
                  <a:txBody>
                    <a:bodyPr/>
                    <a:lstStyle/>
                    <a:p>
                      <a:pPr algn="ctr"/>
                      <a:r>
                        <a:t>-</a:t>
                      </a:r>
                    </a:p>
                  </a:txBody>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Korttidshem</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Barnboende</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Lägerverksamhet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Avlösarservice</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60</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8 %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8 %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Tree>
    <p:extLst>
      <p:ext uri="{BB962C8B-B14F-4D97-AF65-F5344CB8AC3E}">
        <p14:creationId xmlns:p14="http://schemas.microsoft.com/office/powerpoint/2010/main" val="19536203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B26522-28A4-3610-5C41-FF4ACB7D87ED}"/>
            </a:ext>
          </a:extLst>
        </p:cNvPr>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F2F7254E-A064-6B5D-EF62-63A886F390AA}"/>
              </a:ext>
            </a:extLst>
          </p:cNvPr>
          <p:cNvSpPr>
            <a:spLocks noGrp="1"/>
          </p:cNvSpPr>
          <p:nvPr>
            <p:ph type="sldNum" sz="quarter" idx="11"/>
          </p:nvPr>
        </p:nvSpPr>
        <p:spPr/>
        <p:txBody>
          <a:bodyPr/>
          <a:lstStyle/>
          <a:p>
            <a:fld id="{35DC3D6C-A556-0D48-B15A-DD8A2D5F88FC}" type="slidenum">
              <a:rPr lang="sv-SE" smtClean="0"/>
              <a:t>32</a:t>
            </a:fld>
            <a:endParaRPr lang="sv-SE"/>
          </a:p>
        </p:txBody>
      </p:sp>
      <p:sp>
        <p:nvSpPr>
          <p:cNvPr id="7" name="TextBox 14">
            <a:extLst>
              <a:ext uri="{FF2B5EF4-FFF2-40B4-BE49-F238E27FC236}">
                <a16:creationId xmlns:a16="http://schemas.microsoft.com/office/drawing/2014/main" id="{B163DDFD-2A2B-3A2D-70F0-5FFFA1C66E1D}"/>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Vet du vem du som vårdnadshavare ska prata med om något inte är bra? Resultat för 2024</a:t>
            </a:r>
          </a:p>
        </p:txBody>
      </p:sp>
      <p:sp>
        <p:nvSpPr>
          <p:cNvPr id="10" name="textruta 9">
            <a:extLst>
              <a:ext uri="{FF2B5EF4-FFF2-40B4-BE49-F238E27FC236}">
                <a16:creationId xmlns:a16="http://schemas.microsoft.com/office/drawing/2014/main" id="{69CCA2FF-FEB0-31A1-3114-8935CCAB3F02}"/>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11" name="textruta 10">
            <a:extLst>
              <a:ext uri="{FF2B5EF4-FFF2-40B4-BE49-F238E27FC236}">
                <a16:creationId xmlns:a16="http://schemas.microsoft.com/office/drawing/2014/main" id="{4401C794-9949-5690-4B4D-982EFCC05005}"/>
              </a:ext>
            </a:extLst>
          </p:cNvPr>
          <p:cNvSpPr txBox="1"/>
          <p:nvPr/>
        </p:nvSpPr>
        <p:spPr>
          <a:xfrm>
            <a:off x="417600" y="6437948"/>
            <a:ext cx="4032000" cy="230832"/>
          </a:xfrm>
          <a:prstGeom prst="rect">
            <a:avLst/>
          </a:prstGeom>
          <a:noFill/>
        </p:spPr>
        <p:txBody>
          <a:bodyPr wrap="square" rtlCol="0">
            <a:spAutoFit/>
          </a:bodyPr>
          <a:lstStyle/>
          <a:p>
            <a:r>
              <a:rPr lang="sv-SE" sz="900" i="1" dirty="0">
                <a:latin typeface="Arial" panose="020B0604020202020204" pitchFamily="34" charset="0"/>
                <a:cs typeface="Arial" panose="020B0604020202020204" pitchFamily="34" charset="0"/>
              </a:rPr>
              <a:t>Antal svar 2024: 154</a:t>
            </a:r>
          </a:p>
        </p:txBody>
      </p:sp>
      <p:graphicFrame>
        <p:nvGraphicFramePr>
          <p:cNvPr id="2" name="Diagram 1">
            <a:extLst>
              <a:ext uri="{FF2B5EF4-FFF2-40B4-BE49-F238E27FC236}">
                <a16:creationId xmlns:a16="http://schemas.microsoft.com/office/drawing/2014/main" id="{8747A57D-1DCA-7A69-3AF6-88712828D030}"/>
              </a:ext>
            </a:extLst>
          </p:cNvPr>
          <p:cNvGraphicFramePr/>
          <p:nvPr>
            <p:extLst>
              <p:ext uri="{D42A27DB-BD31-4B8C-83A1-F6EECF244321}">
                <p14:modId xmlns:p14="http://schemas.microsoft.com/office/powerpoint/2010/main" val="2266059312"/>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134541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92E1E-AE3B-9E1C-0507-76B645CED17F}"/>
            </a:ext>
          </a:extLst>
        </p:cNvPr>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353F9AD1-3EC6-5B2A-CDEA-85CF9D73FF7F}"/>
              </a:ext>
            </a:extLst>
          </p:cNvPr>
          <p:cNvSpPr>
            <a:spLocks noGrp="1"/>
          </p:cNvSpPr>
          <p:nvPr>
            <p:ph type="sldNum" sz="quarter" idx="11"/>
          </p:nvPr>
        </p:nvSpPr>
        <p:spPr/>
        <p:txBody>
          <a:bodyPr/>
          <a:lstStyle/>
          <a:p>
            <a:fld id="{35DC3D6C-A556-0D48-B15A-DD8A2D5F88FC}" type="slidenum">
              <a:rPr lang="sv-SE" smtClean="0"/>
              <a:t>33</a:t>
            </a:fld>
            <a:endParaRPr lang="sv-SE"/>
          </a:p>
        </p:txBody>
      </p:sp>
      <p:sp>
        <p:nvSpPr>
          <p:cNvPr id="7" name="TextBox 14">
            <a:extLst>
              <a:ext uri="{FF2B5EF4-FFF2-40B4-BE49-F238E27FC236}">
                <a16:creationId xmlns:a16="http://schemas.microsoft.com/office/drawing/2014/main" id="{427F079D-C6DE-8248-D376-B9CB4C5F22DF}"/>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Vet du vem du som vårdnadshavare ska prata med om något inte är bra?</a:t>
            </a:r>
          </a:p>
        </p:txBody>
      </p:sp>
      <p:sp>
        <p:nvSpPr>
          <p:cNvPr id="10" name="textruta 9">
            <a:extLst>
              <a:ext uri="{FF2B5EF4-FFF2-40B4-BE49-F238E27FC236}">
                <a16:creationId xmlns:a16="http://schemas.microsoft.com/office/drawing/2014/main" id="{68AF7D6A-9BC9-7E17-7AF6-3EA509BAB6C5}"/>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9" name="textruta 8">
            <a:extLst>
              <a:ext uri="{FF2B5EF4-FFF2-40B4-BE49-F238E27FC236}">
                <a16:creationId xmlns:a16="http://schemas.microsoft.com/office/drawing/2014/main" id="{9198735A-ED38-A24C-7DCF-8CD1D4DC7268}"/>
              </a:ext>
            </a:extLst>
          </p:cNvPr>
          <p:cNvSpPr txBox="1"/>
          <p:nvPr/>
        </p:nvSpPr>
        <p:spPr>
          <a:xfrm>
            <a:off x="416496" y="6437948"/>
            <a:ext cx="4032000" cy="230832"/>
          </a:xfrm>
          <a:prstGeom prst="rect">
            <a:avLst/>
          </a:prstGeom>
          <a:noFill/>
        </p:spPr>
        <p:txBody>
          <a:bodyPr wrap="square" rtlCol="0">
            <a:spAutoFit/>
          </a:bodyPr>
          <a:lstStyle/>
          <a:p>
            <a:endParaRPr sz="900" i="1" dirty="0">
              <a:latin typeface="Arial" panose="020B0604020202020204" pitchFamily="34" charset="0"/>
              <a:cs typeface="Arial" panose="020B0604020202020204" pitchFamily="34" charset="0"/>
            </a:endParaRPr>
          </a:p>
        </p:txBody>
      </p:sp>
      <p:graphicFrame>
        <p:nvGraphicFramePr>
          <p:cNvPr id="2" name="Tabell 10">
            <a:extLst>
              <a:ext uri="{FF2B5EF4-FFF2-40B4-BE49-F238E27FC236}">
                <a16:creationId xmlns:a16="http://schemas.microsoft.com/office/drawing/2014/main" id="{F53CDC22-2BB9-C7D2-2DEE-EC0D4B4FDDD3}"/>
              </a:ext>
            </a:extLst>
          </p:cNvPr>
          <p:cNvGraphicFramePr>
            <a:graphicFrameLocks noGrp="1"/>
          </p:cNvGraphicFramePr>
          <p:nvPr>
            <p:extLst>
              <p:ext uri="{D42A27DB-BD31-4B8C-83A1-F6EECF244321}">
                <p14:modId xmlns:p14="http://schemas.microsoft.com/office/powerpoint/2010/main" val="2258891489"/>
              </p:ext>
            </p:extLst>
          </p:nvPr>
        </p:nvGraphicFramePr>
        <p:xfrm>
          <a:off x="376540" y="2590291"/>
          <a:ext cx="9115198" cy="1919560"/>
        </p:xfrm>
        <a:graphic>
          <a:graphicData uri="http://schemas.openxmlformats.org/drawingml/2006/table">
            <a:tbl>
              <a:tblPr firstRow="1" bandRow="1">
                <a:tableStyleId>{5C22544A-7EE6-4342-B048-85BDC9FD1C3A}</a:tableStyleId>
              </a:tblPr>
              <a:tblGrid>
                <a:gridCol w="1894546">
                  <a:extLst>
                    <a:ext uri="{9D8B030D-6E8A-4147-A177-3AD203B41FA5}">
                      <a16:colId xmlns:a16="http://schemas.microsoft.com/office/drawing/2014/main" val="60862922"/>
                    </a:ext>
                  </a:extLst>
                </a:gridCol>
                <a:gridCol w="1805163">
                  <a:extLst>
                    <a:ext uri="{9D8B030D-6E8A-4147-A177-3AD203B41FA5}">
                      <a16:colId xmlns:a16="http://schemas.microsoft.com/office/drawing/2014/main" val="2223991577"/>
                    </a:ext>
                  </a:extLst>
                </a:gridCol>
                <a:gridCol w="1805163">
                  <a:extLst>
                    <a:ext uri="{9D8B030D-6E8A-4147-A177-3AD203B41FA5}">
                      <a16:colId xmlns:a16="http://schemas.microsoft.com/office/drawing/2014/main" val="2683324575"/>
                    </a:ext>
                  </a:extLst>
                </a:gridCol>
                <a:gridCol w="1805163">
                  <a:extLst>
                    <a:ext uri="{9D8B030D-6E8A-4147-A177-3AD203B41FA5}">
                      <a16:colId xmlns:a16="http://schemas.microsoft.com/office/drawing/2014/main" val="2412723157"/>
                    </a:ext>
                  </a:extLst>
                </a:gridCol>
                <a:gridCol w="1805163">
                  <a:extLst>
                    <a:ext uri="{9D8B030D-6E8A-4147-A177-3AD203B41FA5}">
                      <a16:colId xmlns:a16="http://schemas.microsoft.com/office/drawing/2014/main" val="462950667"/>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a:solidFill>
                            <a:schemeClr val="tx1"/>
                          </a:solidFill>
                          <a:latin typeface="Arial" panose="020B0604020202020204" pitchFamily="34" charset="0"/>
                          <a:cs typeface="Arial" panose="020B0604020202020204" pitchFamily="34" charset="0"/>
                        </a:rPr>
                        <a:t>Göteborg </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tc>
                <a:tc hMerge="1">
                  <a:txBody>
                    <a:bodyPr/>
                    <a:lstStyle/>
                    <a:p>
                      <a:pPr algn="ctr"/>
                      <a:r>
                        <a:t>-</a:t>
                      </a:r>
                    </a:p>
                  </a:txBody>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Korttidshem</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Barnboende</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Lägerverksamhet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Avlösarservice</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60</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20 %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bl>
          </a:graphicData>
        </a:graphic>
      </p:graphicFrame>
    </p:spTree>
    <p:extLst>
      <p:ext uri="{BB962C8B-B14F-4D97-AF65-F5344CB8AC3E}">
        <p14:creationId xmlns:p14="http://schemas.microsoft.com/office/powerpoint/2010/main" val="38375966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A4CAD9-75A4-6296-72CE-67FFB93EB63F}"/>
            </a:ext>
          </a:extLst>
        </p:cNvPr>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74FAE68F-EDB8-192D-A83D-3C28391E373A}"/>
              </a:ext>
            </a:extLst>
          </p:cNvPr>
          <p:cNvSpPr>
            <a:spLocks noGrp="1"/>
          </p:cNvSpPr>
          <p:nvPr>
            <p:ph type="sldNum" sz="quarter" idx="11"/>
          </p:nvPr>
        </p:nvSpPr>
        <p:spPr/>
        <p:txBody>
          <a:bodyPr/>
          <a:lstStyle/>
          <a:p>
            <a:fld id="{35DC3D6C-A556-0D48-B15A-DD8A2D5F88FC}" type="slidenum">
              <a:rPr lang="sv-SE" smtClean="0"/>
              <a:t>34</a:t>
            </a:fld>
            <a:endParaRPr lang="sv-SE"/>
          </a:p>
        </p:txBody>
      </p:sp>
      <p:sp>
        <p:nvSpPr>
          <p:cNvPr id="7" name="TextBox 14">
            <a:extLst>
              <a:ext uri="{FF2B5EF4-FFF2-40B4-BE49-F238E27FC236}">
                <a16:creationId xmlns:a16="http://schemas.microsoft.com/office/drawing/2014/main" id="{834BC67E-9C36-8DA5-57A9-519CB1FF9BD1}"/>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Hur nöjd är du som helhet? Resultat för 2024</a:t>
            </a:r>
          </a:p>
        </p:txBody>
      </p:sp>
      <p:sp>
        <p:nvSpPr>
          <p:cNvPr id="10" name="textruta 9">
            <a:extLst>
              <a:ext uri="{FF2B5EF4-FFF2-40B4-BE49-F238E27FC236}">
                <a16:creationId xmlns:a16="http://schemas.microsoft.com/office/drawing/2014/main" id="{4EDA93C7-9EB7-B7C5-9CBA-CC33FF3947D6}"/>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11" name="textruta 10">
            <a:extLst>
              <a:ext uri="{FF2B5EF4-FFF2-40B4-BE49-F238E27FC236}">
                <a16:creationId xmlns:a16="http://schemas.microsoft.com/office/drawing/2014/main" id="{CDB0CBCE-3C8F-A625-48D1-29DF60A48858}"/>
              </a:ext>
            </a:extLst>
          </p:cNvPr>
          <p:cNvSpPr txBox="1"/>
          <p:nvPr/>
        </p:nvSpPr>
        <p:spPr>
          <a:xfrm>
            <a:off x="417600" y="6437948"/>
            <a:ext cx="4032000" cy="230832"/>
          </a:xfrm>
          <a:prstGeom prst="rect">
            <a:avLst/>
          </a:prstGeom>
          <a:noFill/>
        </p:spPr>
        <p:txBody>
          <a:bodyPr wrap="square" rtlCol="0">
            <a:spAutoFit/>
          </a:bodyPr>
          <a:lstStyle/>
          <a:p>
            <a:r>
              <a:rPr lang="sv-SE" sz="900" i="1" dirty="0">
                <a:latin typeface="Arial" panose="020B0604020202020204" pitchFamily="34" charset="0"/>
                <a:cs typeface="Arial" panose="020B0604020202020204" pitchFamily="34" charset="0"/>
              </a:rPr>
              <a:t>Antal svar exkl. Vet inte 2024: 151</a:t>
            </a:r>
          </a:p>
        </p:txBody>
      </p:sp>
      <p:graphicFrame>
        <p:nvGraphicFramePr>
          <p:cNvPr id="2" name="Diagram 1">
            <a:extLst>
              <a:ext uri="{FF2B5EF4-FFF2-40B4-BE49-F238E27FC236}">
                <a16:creationId xmlns:a16="http://schemas.microsoft.com/office/drawing/2014/main" id="{2C2EFC6D-7031-8028-CFA4-F8C7F8947EB6}"/>
              </a:ext>
            </a:extLst>
          </p:cNvPr>
          <p:cNvGraphicFramePr/>
          <p:nvPr>
            <p:extLst>
              <p:ext uri="{D42A27DB-BD31-4B8C-83A1-F6EECF244321}">
                <p14:modId xmlns:p14="http://schemas.microsoft.com/office/powerpoint/2010/main" val="1632113734"/>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Tabell 7">
            <a:extLst>
              <a:ext uri="{FF2B5EF4-FFF2-40B4-BE49-F238E27FC236}">
                <a16:creationId xmlns:a16="http://schemas.microsoft.com/office/drawing/2014/main" id="{B56E8727-BCE3-82B6-40BF-7EA4489513DF}"/>
              </a:ext>
            </a:extLst>
          </p:cNvPr>
          <p:cNvGraphicFramePr>
            <a:graphicFrameLocks noGrp="1"/>
          </p:cNvGraphicFramePr>
          <p:nvPr>
            <p:extLst>
              <p:ext uri="{D42A27DB-BD31-4B8C-83A1-F6EECF244321}">
                <p14:modId xmlns:p14="http://schemas.microsoft.com/office/powerpoint/2010/main" val="254015818"/>
              </p:ext>
            </p:extLst>
          </p:nvPr>
        </p:nvGraphicFramePr>
        <p:xfrm>
          <a:off x="653343" y="5229200"/>
          <a:ext cx="8592442" cy="822960"/>
        </p:xfrm>
        <a:graphic>
          <a:graphicData uri="http://schemas.openxmlformats.org/drawingml/2006/table">
            <a:tbl>
              <a:tblPr firstRow="1" bandRow="1">
                <a:tableStyleId>{5C22544A-7EE6-4342-B048-85BDC9FD1C3A}</a:tableStyleId>
              </a:tblPr>
              <a:tblGrid>
                <a:gridCol w="2283433">
                  <a:extLst>
                    <a:ext uri="{9D8B030D-6E8A-4147-A177-3AD203B41FA5}">
                      <a16:colId xmlns:a16="http://schemas.microsoft.com/office/drawing/2014/main" val="60862922"/>
                    </a:ext>
                  </a:extLst>
                </a:gridCol>
                <a:gridCol w="6309009">
                  <a:extLst>
                    <a:ext uri="{9D8B030D-6E8A-4147-A177-3AD203B41FA5}">
                      <a16:colId xmlns:a16="http://schemas.microsoft.com/office/drawing/2014/main" val="2951074660"/>
                    </a:ext>
                  </a:extLst>
                </a:gridCol>
              </a:tblGrid>
              <a:tr h="185328">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a:solidFill>
                            <a:schemeClr val="tx1"/>
                          </a:solidFill>
                          <a:latin typeface="Arial" panose="020B0604020202020204" pitchFamily="34" charset="0"/>
                          <a:cs typeface="Arial" panose="020B0604020202020204" pitchFamily="34" charset="0"/>
                        </a:rPr>
                        <a:t>Antal</a:t>
                      </a:r>
                      <a:endParaRPr sz="120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164736">
                <a:tc>
                  <a:txBody>
                    <a:bodyPr/>
                    <a:lstStyle/>
                    <a:p>
                      <a:pPr algn="l"/>
                      <a:r>
                        <a:rPr lang="sv-SE" sz="1200">
                          <a:solidFill>
                            <a:schemeClr val="tx1"/>
                          </a:solidFill>
                          <a:latin typeface="Arial" panose="020B0604020202020204" pitchFamily="34" charset="0"/>
                          <a:cs typeface="Arial" panose="020B0604020202020204" pitchFamily="34" charset="0"/>
                        </a:rPr>
                        <a:t>Vet inte</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3</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bl>
          </a:graphicData>
        </a:graphic>
      </p:graphicFrame>
    </p:spTree>
    <p:extLst>
      <p:ext uri="{BB962C8B-B14F-4D97-AF65-F5344CB8AC3E}">
        <p14:creationId xmlns:p14="http://schemas.microsoft.com/office/powerpoint/2010/main" val="7853259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9D2100-900F-6579-5DC1-03A2E5088B9E}"/>
            </a:ext>
          </a:extLst>
        </p:cNvPr>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9F01064A-60E9-B7F1-8599-4DC096E16CE6}"/>
              </a:ext>
            </a:extLst>
          </p:cNvPr>
          <p:cNvSpPr>
            <a:spLocks noGrp="1"/>
          </p:cNvSpPr>
          <p:nvPr>
            <p:ph type="sldNum" sz="quarter" idx="11"/>
          </p:nvPr>
        </p:nvSpPr>
        <p:spPr/>
        <p:txBody>
          <a:bodyPr/>
          <a:lstStyle/>
          <a:p>
            <a:fld id="{35DC3D6C-A556-0D48-B15A-DD8A2D5F88FC}" type="slidenum">
              <a:rPr lang="sv-SE" smtClean="0"/>
              <a:t>35</a:t>
            </a:fld>
            <a:endParaRPr lang="sv-SE"/>
          </a:p>
        </p:txBody>
      </p:sp>
      <p:sp>
        <p:nvSpPr>
          <p:cNvPr id="7" name="TextBox 14">
            <a:extLst>
              <a:ext uri="{FF2B5EF4-FFF2-40B4-BE49-F238E27FC236}">
                <a16:creationId xmlns:a16="http://schemas.microsoft.com/office/drawing/2014/main" id="{98A2827A-B8FB-458E-D538-D79ACD82F9B3}"/>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Hur nöjd är du som helhet?</a:t>
            </a:r>
          </a:p>
        </p:txBody>
      </p:sp>
      <p:sp>
        <p:nvSpPr>
          <p:cNvPr id="10" name="textruta 9">
            <a:extLst>
              <a:ext uri="{FF2B5EF4-FFF2-40B4-BE49-F238E27FC236}">
                <a16:creationId xmlns:a16="http://schemas.microsoft.com/office/drawing/2014/main" id="{5011570F-0900-70ED-9E30-A5AC4E6CC6F0}"/>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9" name="textruta 8">
            <a:extLst>
              <a:ext uri="{FF2B5EF4-FFF2-40B4-BE49-F238E27FC236}">
                <a16:creationId xmlns:a16="http://schemas.microsoft.com/office/drawing/2014/main" id="{133EFA7B-8E63-A5C0-8390-B32FCE9CADF4}"/>
              </a:ext>
            </a:extLst>
          </p:cNvPr>
          <p:cNvSpPr txBox="1"/>
          <p:nvPr/>
        </p:nvSpPr>
        <p:spPr>
          <a:xfrm>
            <a:off x="416496" y="6437948"/>
            <a:ext cx="4032000" cy="230832"/>
          </a:xfrm>
          <a:prstGeom prst="rect">
            <a:avLst/>
          </a:prstGeom>
          <a:noFill/>
        </p:spPr>
        <p:txBody>
          <a:bodyPr wrap="square" rtlCol="0">
            <a:spAutoFit/>
          </a:bodyPr>
          <a:lstStyle/>
          <a:p>
            <a:endParaRPr sz="900" i="1" dirty="0">
              <a:latin typeface="Arial" panose="020B0604020202020204" pitchFamily="34" charset="0"/>
              <a:cs typeface="Arial" panose="020B0604020202020204" pitchFamily="34" charset="0"/>
            </a:endParaRPr>
          </a:p>
        </p:txBody>
      </p:sp>
      <p:graphicFrame>
        <p:nvGraphicFramePr>
          <p:cNvPr id="2" name="Tabell 10">
            <a:extLst>
              <a:ext uri="{FF2B5EF4-FFF2-40B4-BE49-F238E27FC236}">
                <a16:creationId xmlns:a16="http://schemas.microsoft.com/office/drawing/2014/main" id="{70CC4694-9ED0-88A7-A60A-EA493C7C5789}"/>
              </a:ext>
            </a:extLst>
          </p:cNvPr>
          <p:cNvGraphicFramePr>
            <a:graphicFrameLocks noGrp="1"/>
          </p:cNvGraphicFramePr>
          <p:nvPr>
            <p:extLst>
              <p:ext uri="{D42A27DB-BD31-4B8C-83A1-F6EECF244321}">
                <p14:modId xmlns:p14="http://schemas.microsoft.com/office/powerpoint/2010/main" val="499712949"/>
              </p:ext>
            </p:extLst>
          </p:nvPr>
        </p:nvGraphicFramePr>
        <p:xfrm>
          <a:off x="376540" y="2590291"/>
          <a:ext cx="9115198" cy="3382600"/>
        </p:xfrm>
        <a:graphic>
          <a:graphicData uri="http://schemas.openxmlformats.org/drawingml/2006/table">
            <a:tbl>
              <a:tblPr firstRow="1" bandRow="1">
                <a:tableStyleId>{5C22544A-7EE6-4342-B048-85BDC9FD1C3A}</a:tableStyleId>
              </a:tblPr>
              <a:tblGrid>
                <a:gridCol w="1894546">
                  <a:extLst>
                    <a:ext uri="{9D8B030D-6E8A-4147-A177-3AD203B41FA5}">
                      <a16:colId xmlns:a16="http://schemas.microsoft.com/office/drawing/2014/main" val="60862922"/>
                    </a:ext>
                  </a:extLst>
                </a:gridCol>
                <a:gridCol w="1805163">
                  <a:extLst>
                    <a:ext uri="{9D8B030D-6E8A-4147-A177-3AD203B41FA5}">
                      <a16:colId xmlns:a16="http://schemas.microsoft.com/office/drawing/2014/main" val="2223991577"/>
                    </a:ext>
                  </a:extLst>
                </a:gridCol>
                <a:gridCol w="1805163">
                  <a:extLst>
                    <a:ext uri="{9D8B030D-6E8A-4147-A177-3AD203B41FA5}">
                      <a16:colId xmlns:a16="http://schemas.microsoft.com/office/drawing/2014/main" val="2683324575"/>
                    </a:ext>
                  </a:extLst>
                </a:gridCol>
                <a:gridCol w="1805163">
                  <a:extLst>
                    <a:ext uri="{9D8B030D-6E8A-4147-A177-3AD203B41FA5}">
                      <a16:colId xmlns:a16="http://schemas.microsoft.com/office/drawing/2014/main" val="2412723157"/>
                    </a:ext>
                  </a:extLst>
                </a:gridCol>
                <a:gridCol w="1805163">
                  <a:extLst>
                    <a:ext uri="{9D8B030D-6E8A-4147-A177-3AD203B41FA5}">
                      <a16:colId xmlns:a16="http://schemas.microsoft.com/office/drawing/2014/main" val="462950667"/>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a:solidFill>
                            <a:schemeClr val="tx1"/>
                          </a:solidFill>
                          <a:latin typeface="Arial" panose="020B0604020202020204" pitchFamily="34" charset="0"/>
                          <a:cs typeface="Arial" panose="020B0604020202020204" pitchFamily="34" charset="0"/>
                        </a:rPr>
                        <a:t>Göteborg </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tc>
                <a:tc hMerge="1">
                  <a:txBody>
                    <a:bodyPr/>
                    <a:lstStyle/>
                    <a:p>
                      <a:pPr algn="ctr"/>
                      <a:r>
                        <a:t>-</a:t>
                      </a:r>
                    </a:p>
                  </a:txBody>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Korttidshem</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Barnboende</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Lägerverksamhet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Avlösarservice</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 exkl. Vet inte</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57</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Mycket nöjd 5</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61 %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82 %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54 %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12 %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18 %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2566662813"/>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Inte nöjd 1</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12 %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1520849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Vet inte</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noFill/>
                      <a:prstDash val="sysDot"/>
                      <a:round/>
                      <a:headEnd type="none" w="med" len="med"/>
                      <a:tailEnd type="none" w="med" len="med"/>
                    </a:lnT>
                    <a:lnB w="19050" cap="flat" cmpd="sng" algn="ctr">
                      <a:noFill/>
                      <a:prstDash val="sysDot"/>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noFill/>
                      <a:prstDash val="sysDot"/>
                      <a:round/>
                      <a:headEnd type="none" w="med" len="med"/>
                      <a:tailEnd type="none" w="med" len="med"/>
                    </a:lnT>
                    <a:lnB w="19050" cap="flat" cmpd="sng" algn="ctr">
                      <a:noFill/>
                      <a:prstDash val="sysDot"/>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noFill/>
                      <a:prstDash val="sysDot"/>
                      <a:round/>
                      <a:headEnd type="none" w="med" len="med"/>
                      <a:tailEnd type="none" w="med" len="med"/>
                    </a:lnT>
                    <a:lnB w="19050" cap="flat" cmpd="sng" algn="ctr">
                      <a:noFill/>
                      <a:prstDash val="sysDot"/>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noFill/>
                      <a:prstDash val="sysDot"/>
                      <a:round/>
                      <a:headEnd type="none" w="med" len="med"/>
                      <a:tailEnd type="none" w="med" len="med"/>
                    </a:lnT>
                    <a:lnB w="19050" cap="flat" cmpd="sng" algn="ctr">
                      <a:noFill/>
                      <a:prstDash val="sysDot"/>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9050" cap="flat" cmpd="sng" algn="ctr">
                      <a:noFill/>
                      <a:prstDash val="sysDot"/>
                      <a:round/>
                      <a:headEnd type="none" w="med" len="med"/>
                      <a:tailEnd type="none" w="med" len="med"/>
                    </a:lnT>
                    <a:lnB w="19050" cap="flat" cmpd="sng" algn="ctr">
                      <a:noFill/>
                      <a:prstDash val="sysDot"/>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77061329"/>
                  </a:ext>
                </a:extLst>
              </a:tr>
            </a:tbl>
          </a:graphicData>
        </a:graphic>
      </p:graphicFrame>
    </p:spTree>
    <p:extLst>
      <p:ext uri="{BB962C8B-B14F-4D97-AF65-F5344CB8AC3E}">
        <p14:creationId xmlns:p14="http://schemas.microsoft.com/office/powerpoint/2010/main" val="3092993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Underrubrik 2">
            <a:extLst>
              <a:ext uri="{FF2B5EF4-FFF2-40B4-BE49-F238E27FC236}">
                <a16:creationId xmlns:a16="http://schemas.microsoft.com/office/drawing/2014/main" id="{CB932938-7F2C-AD41-B3E8-1A5FCD69D078}"/>
              </a:ext>
            </a:extLst>
          </p:cNvPr>
          <p:cNvSpPr txBox="1">
            <a:spLocks/>
          </p:cNvSpPr>
          <p:nvPr/>
        </p:nvSpPr>
        <p:spPr bwMode="auto">
          <a:xfrm>
            <a:off x="3224808" y="3245135"/>
            <a:ext cx="8248508" cy="3677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fontScale="92500" lnSpcReduction="20000"/>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400" b="1" kern="0" noProof="1">
                <a:solidFill>
                  <a:srgbClr val="231F20"/>
                </a:solidFill>
                <a:latin typeface="Arial Black" charset="0"/>
                <a:ea typeface="Arial Black" charset="0"/>
                <a:cs typeface="Arial Black" charset="0"/>
              </a:rPr>
              <a:t>Resultat</a:t>
            </a:r>
            <a:endParaRPr lang="sv-SE" sz="2400" b="1" kern="0" dirty="0">
              <a:solidFill>
                <a:srgbClr val="231F20"/>
              </a:solidFill>
              <a:latin typeface="Arial Black" charset="0"/>
              <a:ea typeface="Arial Black" charset="0"/>
              <a:cs typeface="Arial Black" charset="0"/>
            </a:endParaRPr>
          </a:p>
        </p:txBody>
      </p:sp>
      <p:sp>
        <p:nvSpPr>
          <p:cNvPr id="3" name="Rektangel 2">
            <a:extLst>
              <a:ext uri="{FF2B5EF4-FFF2-40B4-BE49-F238E27FC236}">
                <a16:creationId xmlns:a16="http://schemas.microsoft.com/office/drawing/2014/main" id="{B14EF3C3-B03D-5239-EEB0-A5A325EFB70E}"/>
              </a:ext>
            </a:extLst>
          </p:cNvPr>
          <p:cNvSpPr/>
          <p:nvPr/>
        </p:nvSpPr>
        <p:spPr>
          <a:xfrm>
            <a:off x="0" y="372"/>
            <a:ext cx="2792760" cy="6858000"/>
          </a:xfrm>
          <a:prstGeom prst="rect">
            <a:avLst/>
          </a:prstGeom>
          <a:solidFill>
            <a:srgbClr val="0071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966908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5</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3603918206"/>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Är du? Resultat för 2024</a:t>
            </a:r>
          </a:p>
        </p:txBody>
      </p:sp>
      <p:sp>
        <p:nvSpPr>
          <p:cNvPr id="10" name="textruta 9">
            <a:extLst>
              <a:ext uri="{FF2B5EF4-FFF2-40B4-BE49-F238E27FC236}">
                <a16:creationId xmlns:a16="http://schemas.microsoft.com/office/drawing/2014/main" id="{56BB2450-DE16-A54F-8861-16A99245BF6D}"/>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graphicFrame>
        <p:nvGraphicFramePr>
          <p:cNvPr id="8" name="Tabell 7">
            <a:extLst>
              <a:ext uri="{FF2B5EF4-FFF2-40B4-BE49-F238E27FC236}">
                <a16:creationId xmlns:a16="http://schemas.microsoft.com/office/drawing/2014/main" id="{27F29E5E-82EE-A74C-A1A1-2094F35FC24B}"/>
              </a:ext>
            </a:extLst>
          </p:cNvPr>
          <p:cNvGraphicFramePr>
            <a:graphicFrameLocks noGrp="1"/>
          </p:cNvGraphicFramePr>
          <p:nvPr>
            <p:extLst>
              <p:ext uri="{D42A27DB-BD31-4B8C-83A1-F6EECF244321}">
                <p14:modId xmlns:p14="http://schemas.microsoft.com/office/powerpoint/2010/main" val="369517446"/>
              </p:ext>
            </p:extLst>
          </p:nvPr>
        </p:nvGraphicFramePr>
        <p:xfrm>
          <a:off x="653342" y="5554800"/>
          <a:ext cx="8592444" cy="822960"/>
        </p:xfrm>
        <a:graphic>
          <a:graphicData uri="http://schemas.openxmlformats.org/drawingml/2006/table">
            <a:tbl>
              <a:tblPr firstRow="1" bandRow="1">
                <a:tableStyleId>{5C22544A-7EE6-4342-B048-85BDC9FD1C3A}</a:tableStyleId>
              </a:tblPr>
              <a:tblGrid>
                <a:gridCol w="2283434">
                  <a:extLst>
                    <a:ext uri="{9D8B030D-6E8A-4147-A177-3AD203B41FA5}">
                      <a16:colId xmlns:a16="http://schemas.microsoft.com/office/drawing/2014/main" val="60862922"/>
                    </a:ext>
                  </a:extLst>
                </a:gridCol>
                <a:gridCol w="6309010">
                  <a:extLst>
                    <a:ext uri="{9D8B030D-6E8A-4147-A177-3AD203B41FA5}">
                      <a16:colId xmlns:a16="http://schemas.microsoft.com/office/drawing/2014/main" val="3020617002"/>
                    </a:ext>
                  </a:extLst>
                </a:gridCol>
              </a:tblGrid>
              <a:tr h="185328">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a:solidFill>
                            <a:schemeClr val="tx1"/>
                          </a:solidFill>
                          <a:latin typeface="Arial" panose="020B0604020202020204" pitchFamily="34" charset="0"/>
                          <a:cs typeface="Arial" panose="020B0604020202020204" pitchFamily="34" charset="0"/>
                        </a:rPr>
                        <a:t>Antal</a:t>
                      </a:r>
                      <a:endParaRPr sz="120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164736">
                <a:tc>
                  <a:txBody>
                    <a:bodyPr/>
                    <a:lstStyle/>
                    <a:p>
                      <a:pPr algn="l"/>
                      <a:r>
                        <a:rPr lang="sv-SE" sz="1200" dirty="0">
                          <a:solidFill>
                            <a:schemeClr val="tx1"/>
                          </a:solidFill>
                          <a:latin typeface="Arial" panose="020B0604020202020204" pitchFamily="34" charset="0"/>
                          <a:cs typeface="Arial" panose="020B0604020202020204" pitchFamily="34" charset="0"/>
                        </a:rPr>
                        <a:t>Vill inte svara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2</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bl>
          </a:graphicData>
        </a:graphic>
      </p:graphicFrame>
      <p:sp>
        <p:nvSpPr>
          <p:cNvPr id="11" name="textruta 10">
            <a:extLst>
              <a:ext uri="{FF2B5EF4-FFF2-40B4-BE49-F238E27FC236}">
                <a16:creationId xmlns:a16="http://schemas.microsoft.com/office/drawing/2014/main" id="{E92FB859-B350-084B-B7C0-3C9325291B15}"/>
              </a:ext>
            </a:extLst>
          </p:cNvPr>
          <p:cNvSpPr txBox="1"/>
          <p:nvPr/>
        </p:nvSpPr>
        <p:spPr>
          <a:xfrm>
            <a:off x="417600" y="6437948"/>
            <a:ext cx="4032000" cy="230832"/>
          </a:xfrm>
          <a:prstGeom prst="rect">
            <a:avLst/>
          </a:prstGeom>
          <a:noFill/>
        </p:spPr>
        <p:txBody>
          <a:bodyPr wrap="square" rtlCol="0">
            <a:spAutoFit/>
          </a:bodyPr>
          <a:lstStyle/>
          <a:p>
            <a:r>
              <a:rPr lang="sv-SE" sz="900" i="1" dirty="0">
                <a:latin typeface="Arial" panose="020B0604020202020204" pitchFamily="34" charset="0"/>
                <a:cs typeface="Arial" panose="020B0604020202020204" pitchFamily="34" charset="0"/>
              </a:rPr>
              <a:t>Antal svar exkl. Vill inte svara 2024: 140</a:t>
            </a:r>
          </a:p>
        </p:txBody>
      </p:sp>
    </p:spTree>
    <p:extLst>
      <p:ext uri="{BB962C8B-B14F-4D97-AF65-F5344CB8AC3E}">
        <p14:creationId xmlns:p14="http://schemas.microsoft.com/office/powerpoint/2010/main" val="1046641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6</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Är ditt barn? Resultat för 2024</a:t>
            </a:r>
          </a:p>
        </p:txBody>
      </p:sp>
      <p:sp>
        <p:nvSpPr>
          <p:cNvPr id="10" name="textruta 9">
            <a:extLst>
              <a:ext uri="{FF2B5EF4-FFF2-40B4-BE49-F238E27FC236}">
                <a16:creationId xmlns:a16="http://schemas.microsoft.com/office/drawing/2014/main" id="{56BB2450-DE16-A54F-8861-16A99245BF6D}"/>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11" name="textruta 10">
            <a:extLst>
              <a:ext uri="{FF2B5EF4-FFF2-40B4-BE49-F238E27FC236}">
                <a16:creationId xmlns:a16="http://schemas.microsoft.com/office/drawing/2014/main" id="{E92FB859-B350-084B-B7C0-3C9325291B15}"/>
              </a:ext>
            </a:extLst>
          </p:cNvPr>
          <p:cNvSpPr txBox="1"/>
          <p:nvPr/>
        </p:nvSpPr>
        <p:spPr>
          <a:xfrm>
            <a:off x="417600" y="6437948"/>
            <a:ext cx="4032000" cy="230832"/>
          </a:xfrm>
          <a:prstGeom prst="rect">
            <a:avLst/>
          </a:prstGeom>
          <a:noFill/>
        </p:spPr>
        <p:txBody>
          <a:bodyPr wrap="square" rtlCol="0">
            <a:spAutoFit/>
          </a:bodyPr>
          <a:lstStyle/>
          <a:p>
            <a:r>
              <a:rPr lang="sv-SE" sz="900" i="1" dirty="0">
                <a:latin typeface="Arial" panose="020B0604020202020204" pitchFamily="34" charset="0"/>
                <a:cs typeface="Arial" panose="020B0604020202020204" pitchFamily="34" charset="0"/>
              </a:rPr>
              <a:t>Antal svar 2024: 140</a:t>
            </a:r>
          </a:p>
        </p:txBody>
      </p:sp>
      <p:sp>
        <p:nvSpPr>
          <p:cNvPr id="2" name="textruta 1">
            <a:extLst>
              <a:ext uri="{FF2B5EF4-FFF2-40B4-BE49-F238E27FC236}">
                <a16:creationId xmlns:a16="http://schemas.microsoft.com/office/drawing/2014/main" id="{A0D29AFC-2FE9-8E7B-97E4-B90DE6DA6F25}"/>
              </a:ext>
            </a:extLst>
          </p:cNvPr>
          <p:cNvSpPr txBox="1"/>
          <p:nvPr/>
        </p:nvSpPr>
        <p:spPr>
          <a:xfrm>
            <a:off x="417600" y="6606061"/>
            <a:ext cx="4032000" cy="230832"/>
          </a:xfrm>
          <a:prstGeom prst="rect">
            <a:avLst/>
          </a:prstGeom>
          <a:noFill/>
        </p:spPr>
        <p:txBody>
          <a:bodyPr wrap="square" rtlCol="0">
            <a:spAutoFit/>
          </a:bodyPr>
          <a:lstStyle/>
          <a:p>
            <a:r>
              <a:rPr lang="sv-SE" sz="900" i="1">
                <a:latin typeface="Arial" panose="020B0604020202020204" pitchFamily="34" charset="0"/>
                <a:cs typeface="Arial" panose="020B0604020202020204" pitchFamily="34" charset="0"/>
              </a:rPr>
              <a:t>Könsresultat visas exklusive de som svarat "Annat" eller "Vill inte svara".</a:t>
            </a:r>
          </a:p>
        </p:txBody>
      </p:sp>
    </p:spTree>
    <p:extLst>
      <p:ext uri="{BB962C8B-B14F-4D97-AF65-F5344CB8AC3E}">
        <p14:creationId xmlns:p14="http://schemas.microsoft.com/office/powerpoint/2010/main" val="3770856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BB5C22-6FAB-40C4-6FFC-B92E9EBCB449}"/>
            </a:ext>
          </a:extLst>
        </p:cNvPr>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309B039D-791D-8FAB-A836-A86ABBD7275B}"/>
              </a:ext>
            </a:extLst>
          </p:cNvPr>
          <p:cNvSpPr>
            <a:spLocks noGrp="1"/>
          </p:cNvSpPr>
          <p:nvPr>
            <p:ph type="sldNum" sz="quarter" idx="11"/>
          </p:nvPr>
        </p:nvSpPr>
        <p:spPr/>
        <p:txBody>
          <a:bodyPr/>
          <a:lstStyle/>
          <a:p>
            <a:fld id="{35DC3D6C-A556-0D48-B15A-DD8A2D5F88FC}" type="slidenum">
              <a:rPr lang="sv-SE" smtClean="0"/>
              <a:t>7</a:t>
            </a:fld>
            <a:endParaRPr lang="sv-SE"/>
          </a:p>
        </p:txBody>
      </p:sp>
      <p:graphicFrame>
        <p:nvGraphicFramePr>
          <p:cNvPr id="12" name="Diagram 11">
            <a:extLst>
              <a:ext uri="{FF2B5EF4-FFF2-40B4-BE49-F238E27FC236}">
                <a16:creationId xmlns:a16="http://schemas.microsoft.com/office/drawing/2014/main" id="{347384B9-77DD-6E1D-47F9-95F377BCFD2D}"/>
              </a:ext>
            </a:extLst>
          </p:cNvPr>
          <p:cNvGraphicFramePr/>
          <p:nvPr>
            <p:extLst>
              <p:ext uri="{D42A27DB-BD31-4B8C-83A1-F6EECF244321}">
                <p14:modId xmlns:p14="http://schemas.microsoft.com/office/powerpoint/2010/main" val="3756413142"/>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9890456-7755-6DFD-7B40-F09E008BF7AD}"/>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Vilken eller vilka insatser är ditt barn beviljat? Resultat för 2024</a:t>
            </a:r>
          </a:p>
        </p:txBody>
      </p:sp>
      <p:sp>
        <p:nvSpPr>
          <p:cNvPr id="10" name="textruta 9">
            <a:extLst>
              <a:ext uri="{FF2B5EF4-FFF2-40B4-BE49-F238E27FC236}">
                <a16:creationId xmlns:a16="http://schemas.microsoft.com/office/drawing/2014/main" id="{0C6ECEAB-0CEC-F6FE-F886-D9097A00DB48}"/>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11" name="textruta 10">
            <a:extLst>
              <a:ext uri="{FF2B5EF4-FFF2-40B4-BE49-F238E27FC236}">
                <a16:creationId xmlns:a16="http://schemas.microsoft.com/office/drawing/2014/main" id="{12E5D5AE-BAB2-1D65-AE8E-E88E52DE6D50}"/>
              </a:ext>
            </a:extLst>
          </p:cNvPr>
          <p:cNvSpPr txBox="1"/>
          <p:nvPr/>
        </p:nvSpPr>
        <p:spPr>
          <a:xfrm>
            <a:off x="417600" y="6437948"/>
            <a:ext cx="4032000" cy="230832"/>
          </a:xfrm>
          <a:prstGeom prst="rect">
            <a:avLst/>
          </a:prstGeom>
          <a:noFill/>
        </p:spPr>
        <p:txBody>
          <a:bodyPr wrap="square" rtlCol="0">
            <a:spAutoFit/>
          </a:bodyPr>
          <a:lstStyle/>
          <a:p>
            <a:r>
              <a:rPr lang="sv-SE" sz="900" i="1" dirty="0">
                <a:latin typeface="Arial" panose="020B0604020202020204" pitchFamily="34" charset="0"/>
                <a:cs typeface="Arial" panose="020B0604020202020204" pitchFamily="34" charset="0"/>
              </a:rPr>
              <a:t>Antal svar 2024: 142</a:t>
            </a:r>
          </a:p>
        </p:txBody>
      </p:sp>
    </p:spTree>
    <p:extLst>
      <p:ext uri="{BB962C8B-B14F-4D97-AF65-F5344CB8AC3E}">
        <p14:creationId xmlns:p14="http://schemas.microsoft.com/office/powerpoint/2010/main" val="274823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426758-498F-D6FF-C934-22091B86EA8B}"/>
            </a:ext>
          </a:extLst>
        </p:cNvPr>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90485D57-592C-7494-CC93-451AD2D46C0F}"/>
              </a:ext>
            </a:extLst>
          </p:cNvPr>
          <p:cNvSpPr>
            <a:spLocks noGrp="1"/>
          </p:cNvSpPr>
          <p:nvPr>
            <p:ph type="sldNum" sz="quarter" idx="11"/>
          </p:nvPr>
        </p:nvSpPr>
        <p:spPr/>
        <p:txBody>
          <a:bodyPr/>
          <a:lstStyle/>
          <a:p>
            <a:fld id="{35DC3D6C-A556-0D48-B15A-DD8A2D5F88FC}" type="slidenum">
              <a:rPr lang="sv-SE" smtClean="0"/>
              <a:t>8</a:t>
            </a:fld>
            <a:endParaRPr lang="sv-SE"/>
          </a:p>
        </p:txBody>
      </p:sp>
      <p:graphicFrame>
        <p:nvGraphicFramePr>
          <p:cNvPr id="12" name="Diagram 11">
            <a:extLst>
              <a:ext uri="{FF2B5EF4-FFF2-40B4-BE49-F238E27FC236}">
                <a16:creationId xmlns:a16="http://schemas.microsoft.com/office/drawing/2014/main" id="{21D94050-3DE1-4621-62DB-DFFD4EFDA42A}"/>
              </a:ext>
            </a:extLst>
          </p:cNvPr>
          <p:cNvGraphicFramePr/>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509DD2A-C2EB-60A5-5B64-43EAD61609DA}"/>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ditt barn får vara med och bestämma saker som är viktiga för hen? Resultat för 2024</a:t>
            </a:r>
          </a:p>
        </p:txBody>
      </p:sp>
      <p:sp>
        <p:nvSpPr>
          <p:cNvPr id="10" name="textruta 9">
            <a:extLst>
              <a:ext uri="{FF2B5EF4-FFF2-40B4-BE49-F238E27FC236}">
                <a16:creationId xmlns:a16="http://schemas.microsoft.com/office/drawing/2014/main" id="{82BD88BB-3449-6C3C-03B7-B70B8A931E3C}"/>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11" name="textruta 10">
            <a:extLst>
              <a:ext uri="{FF2B5EF4-FFF2-40B4-BE49-F238E27FC236}">
                <a16:creationId xmlns:a16="http://schemas.microsoft.com/office/drawing/2014/main" id="{3B24E666-0598-1E7D-290F-26B09E33A4C2}"/>
              </a:ext>
            </a:extLst>
          </p:cNvPr>
          <p:cNvSpPr txBox="1"/>
          <p:nvPr/>
        </p:nvSpPr>
        <p:spPr>
          <a:xfrm>
            <a:off x="417600" y="6437948"/>
            <a:ext cx="4032000" cy="230832"/>
          </a:xfrm>
          <a:prstGeom prst="rect">
            <a:avLst/>
          </a:prstGeom>
          <a:noFill/>
        </p:spPr>
        <p:txBody>
          <a:bodyPr wrap="square" rtlCol="0">
            <a:spAutoFit/>
          </a:bodyPr>
          <a:lstStyle/>
          <a:p>
            <a:r>
              <a:rPr lang="sv-SE" sz="900" i="1" dirty="0">
                <a:latin typeface="Arial" panose="020B0604020202020204" pitchFamily="34" charset="0"/>
                <a:cs typeface="Arial" panose="020B0604020202020204" pitchFamily="34" charset="0"/>
              </a:rPr>
              <a:t>Antal svar 2024: 154</a:t>
            </a:r>
          </a:p>
        </p:txBody>
      </p:sp>
    </p:spTree>
    <p:extLst>
      <p:ext uri="{BB962C8B-B14F-4D97-AF65-F5344CB8AC3E}">
        <p14:creationId xmlns:p14="http://schemas.microsoft.com/office/powerpoint/2010/main" val="3951278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9</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Upplever du att ditt barn får vara med och bestämma saker som är viktiga för hen?</a:t>
            </a:r>
          </a:p>
        </p:txBody>
      </p:sp>
      <p:sp>
        <p:nvSpPr>
          <p:cNvPr id="10" name="textruta 9">
            <a:extLst>
              <a:ext uri="{FF2B5EF4-FFF2-40B4-BE49-F238E27FC236}">
                <a16:creationId xmlns:a16="http://schemas.microsoft.com/office/drawing/2014/main" id="{3291715A-1CD1-6848-8B3D-311FB8E34DCA}"/>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Vårdnadshavare: Göteborg</a:t>
            </a:r>
          </a:p>
        </p:txBody>
      </p:sp>
      <p:sp>
        <p:nvSpPr>
          <p:cNvPr id="9" name="textruta 8">
            <a:extLst>
              <a:ext uri="{FF2B5EF4-FFF2-40B4-BE49-F238E27FC236}">
                <a16:creationId xmlns:a16="http://schemas.microsoft.com/office/drawing/2014/main" id="{9745E1A5-BD55-6D4D-8F01-57DEACE23A8E}"/>
              </a:ext>
            </a:extLst>
          </p:cNvPr>
          <p:cNvSpPr txBox="1"/>
          <p:nvPr/>
        </p:nvSpPr>
        <p:spPr>
          <a:xfrm>
            <a:off x="416496" y="6437948"/>
            <a:ext cx="4032000" cy="230832"/>
          </a:xfrm>
          <a:prstGeom prst="rect">
            <a:avLst/>
          </a:prstGeom>
          <a:noFill/>
        </p:spPr>
        <p:txBody>
          <a:bodyPr wrap="square" rtlCol="0">
            <a:spAutoFit/>
          </a:bodyPr>
          <a:lstStyle/>
          <a:p>
            <a:endParaRPr sz="900" i="1" dirty="0">
              <a:latin typeface="Arial" panose="020B0604020202020204" pitchFamily="34" charset="0"/>
              <a:cs typeface="Arial" panose="020B0604020202020204" pitchFamily="34" charset="0"/>
            </a:endParaRPr>
          </a:p>
        </p:txBody>
      </p:sp>
      <p:graphicFrame>
        <p:nvGraphicFramePr>
          <p:cNvPr id="2" name="Tabell 10">
            <a:extLst>
              <a:ext uri="{FF2B5EF4-FFF2-40B4-BE49-F238E27FC236}">
                <a16:creationId xmlns:a16="http://schemas.microsoft.com/office/drawing/2014/main" id="{A8A8AC51-5AF9-206F-8D88-A5C65B9B2800}"/>
              </a:ext>
            </a:extLst>
          </p:cNvPr>
          <p:cNvGraphicFramePr>
            <a:graphicFrameLocks noGrp="1"/>
          </p:cNvGraphicFramePr>
          <p:nvPr>
            <p:extLst>
              <p:ext uri="{D42A27DB-BD31-4B8C-83A1-F6EECF244321}">
                <p14:modId xmlns:p14="http://schemas.microsoft.com/office/powerpoint/2010/main" val="3946636635"/>
              </p:ext>
            </p:extLst>
          </p:nvPr>
        </p:nvGraphicFramePr>
        <p:xfrm>
          <a:off x="376540" y="2590291"/>
          <a:ext cx="9115198" cy="3565480"/>
        </p:xfrm>
        <a:graphic>
          <a:graphicData uri="http://schemas.openxmlformats.org/drawingml/2006/table">
            <a:tbl>
              <a:tblPr firstRow="1" bandRow="1">
                <a:tableStyleId>{5C22544A-7EE6-4342-B048-85BDC9FD1C3A}</a:tableStyleId>
              </a:tblPr>
              <a:tblGrid>
                <a:gridCol w="1894546">
                  <a:extLst>
                    <a:ext uri="{9D8B030D-6E8A-4147-A177-3AD203B41FA5}">
                      <a16:colId xmlns:a16="http://schemas.microsoft.com/office/drawing/2014/main" val="60862922"/>
                    </a:ext>
                  </a:extLst>
                </a:gridCol>
                <a:gridCol w="1805163">
                  <a:extLst>
                    <a:ext uri="{9D8B030D-6E8A-4147-A177-3AD203B41FA5}">
                      <a16:colId xmlns:a16="http://schemas.microsoft.com/office/drawing/2014/main" val="2223991577"/>
                    </a:ext>
                  </a:extLst>
                </a:gridCol>
                <a:gridCol w="1805163">
                  <a:extLst>
                    <a:ext uri="{9D8B030D-6E8A-4147-A177-3AD203B41FA5}">
                      <a16:colId xmlns:a16="http://schemas.microsoft.com/office/drawing/2014/main" val="2683324575"/>
                    </a:ext>
                  </a:extLst>
                </a:gridCol>
                <a:gridCol w="1805163">
                  <a:extLst>
                    <a:ext uri="{9D8B030D-6E8A-4147-A177-3AD203B41FA5}">
                      <a16:colId xmlns:a16="http://schemas.microsoft.com/office/drawing/2014/main" val="2412723157"/>
                    </a:ext>
                  </a:extLst>
                </a:gridCol>
                <a:gridCol w="1805163">
                  <a:extLst>
                    <a:ext uri="{9D8B030D-6E8A-4147-A177-3AD203B41FA5}">
                      <a16:colId xmlns:a16="http://schemas.microsoft.com/office/drawing/2014/main" val="462950667"/>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a:solidFill>
                            <a:schemeClr val="tx1"/>
                          </a:solidFill>
                          <a:latin typeface="Arial" panose="020B0604020202020204" pitchFamily="34" charset="0"/>
                          <a:cs typeface="Arial" panose="020B0604020202020204" pitchFamily="34" charset="0"/>
                        </a:rPr>
                        <a:t>Göteborg </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tc>
                <a:tc hMerge="1">
                  <a:txBody>
                    <a:bodyPr/>
                    <a:lstStyle/>
                    <a:p>
                      <a:pPr algn="ctr"/>
                      <a:r>
                        <a:t>-</a:t>
                      </a:r>
                    </a:p>
                  </a:txBody>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Korttidshem</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Barnboende</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Lägerverksamhet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Avlösarservice</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60</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18 %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7 %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Tree>
    <p:extLst>
      <p:ext uri="{BB962C8B-B14F-4D97-AF65-F5344CB8AC3E}">
        <p14:creationId xmlns:p14="http://schemas.microsoft.com/office/powerpoint/2010/main" val="17225054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1610</Words>
  <Application>Microsoft Office PowerPoint</Application>
  <PresentationFormat>A4 (210 x 297 mm)</PresentationFormat>
  <Paragraphs>534</Paragraphs>
  <Slides>35</Slides>
  <Notes>2</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35</vt:i4>
      </vt:variant>
    </vt:vector>
  </HeadingPairs>
  <TitlesOfParts>
    <vt:vector size="39" baseType="lpstr">
      <vt:lpstr>Arial</vt:lpstr>
      <vt:lpstr>Arial Black</vt:lpstr>
      <vt:lpstr>Calibri</vt:lpstr>
      <vt:lpstr>Office Theme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Rapport från Enkätfabriken</dc:title>
  <dc:subject/>
  <dc:creator>Enkätfabriken</dc:creator>
  <cp:keywords/>
  <dc:description/>
  <cp:lastModifiedBy>Birgit Lund</cp:lastModifiedBy>
  <cp:revision>691</cp:revision>
  <cp:lastPrinted>2018-04-19T16:41:41Z</cp:lastPrinted>
  <dcterms:created xsi:type="dcterms:W3CDTF">2018-04-19T14:35:35Z</dcterms:created>
  <dcterms:modified xsi:type="dcterms:W3CDTF">2024-11-22T09:36:28Z</dcterms:modified>
  <cp:category/>
</cp:coreProperties>
</file>